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6881812" cy="100028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Pulse para editar el formato de las notas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&lt;encabezado&gt;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s-ES"/>
              <a:t>&lt;fecha/hora&gt;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s-ES"/>
              <a:t>&lt;pie de página&gt;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214141C1-4161-41E1-A1F1-5171F111D171}" type="slidenum">
              <a:rPr lang="es-ES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917191-E111-4181-9141-6141E1218111}" type="slidenum">
              <a:rPr lang="es-ES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/>
              <a:t>This assignment will be done in the groups of about 6 to 7 participants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214141-F141-41F1-8121-31A191218171}" type="slidenum">
              <a:rPr lang="es-ES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/>
              <a:t>This assignment will be done in the groups of about 6 to 7 participants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718191-1111-41A1-8161-F1C15121B161}" type="slidenum">
              <a:rPr lang="es-ES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/>
              <a:t>This assignment will be done in the groups of about 6 to 7 participants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51A161-3191-41F1-9191-01F12121E1D1}" type="slidenum">
              <a:rPr lang="es-ES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/>
              <a:t>Only one thing per poster!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F111A1-9161-41C1-B121-E1E13181C171}" type="slidenum">
              <a:rPr lang="es-ES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Calibri"/>
              </a:rPr>
              <a:t>20/11/13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C11161-91F1-41C1-B131-019171513191}" type="slidenum">
              <a:rPr lang="es-ES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Pulse para editar el formato del texto de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2" name="Afbeelding 4"/>
          <p:cNvPicPr/>
          <p:nvPr/>
        </p:nvPicPr>
        <p:blipFill>
          <a:blip r:embed="rId1"/>
          <a:stretch>
            <a:fillRect/>
          </a:stretch>
        </p:blipFill>
        <p:spPr>
          <a:xfrm>
            <a:off x="395280" y="333360"/>
            <a:ext cx="791640" cy="791640"/>
          </a:xfrm>
          <a:prstGeom prst="rect">
            <a:avLst/>
          </a:prstGeom>
        </p:spPr>
      </p:pic>
      <p:sp>
        <p:nvSpPr>
          <p:cNvPr id="43" name="CustomShape 1"/>
          <p:cNvSpPr/>
          <p:nvPr/>
        </p:nvSpPr>
        <p:spPr>
          <a:xfrm>
            <a:off x="5349960" y="655560"/>
            <a:ext cx="3534840" cy="464760"/>
          </a:xfrm>
          <a:prstGeom prst="rect">
            <a:avLst/>
          </a:prstGeom>
        </p:spPr>
        <p:txBody>
          <a:bodyPr bIns="91440" lIns="90000" rIns="90000" tIns="91440"/>
          <a:p>
            <a:pPr algn="r">
              <a:lnSpc>
                <a:spcPct val="100000"/>
              </a:lnSpc>
            </a:pPr>
            <a:r>
              <a:rPr lang="es-ES" sz="1000">
                <a:solidFill>
                  <a:srgbClr val="006690"/>
                </a:solidFill>
                <a:latin typeface="Helvetica Neue Light"/>
              </a:rPr>
              <a:t>Regional Innovation Implementation Community (RIC)</a:t>
            </a:r>
            <a:endParaRPr/>
          </a:p>
        </p:txBody>
      </p:sp>
      <p:pic>
        <p:nvPicPr>
          <p:cNvPr descr="" id="44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875640" y="225360"/>
            <a:ext cx="1068120" cy="1007640"/>
          </a:xfrm>
          <a:prstGeom prst="rect">
            <a:avLst/>
          </a:prstGeom>
        </p:spPr>
      </p:pic>
      <p:sp>
        <p:nvSpPr>
          <p:cNvPr id="45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pic>
        <p:nvPicPr>
          <p:cNvPr descr="" id="46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791280" y="3069000"/>
            <a:ext cx="3209760" cy="2913120"/>
          </a:xfrm>
          <a:prstGeom prst="rect">
            <a:avLst/>
          </a:prstGeom>
        </p:spPr>
      </p:pic>
      <p:pic>
        <p:nvPicPr>
          <p:cNvPr descr="" id="47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51400" y="2922480"/>
            <a:ext cx="2592000" cy="3059640"/>
          </a:xfrm>
          <a:prstGeom prst="rect">
            <a:avLst/>
          </a:prstGeom>
        </p:spPr>
      </p:pic>
      <p:sp>
        <p:nvSpPr>
          <p:cNvPr id="48" name="CustomShape 3"/>
          <p:cNvSpPr/>
          <p:nvPr/>
        </p:nvSpPr>
        <p:spPr>
          <a:xfrm>
            <a:off x="1187280" y="1550160"/>
            <a:ext cx="6971760" cy="1187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400">
                <a:solidFill>
                  <a:srgbClr val="c00000"/>
                </a:solidFill>
                <a:latin typeface="Calibri"/>
              </a:rPr>
              <a:t>Crucible 2, Valencia region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Calibri"/>
              </a:rPr>
              <a:t>13, 14 November 2013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9" name="Afbeelding 4"/>
          <p:cNvPicPr/>
          <p:nvPr/>
        </p:nvPicPr>
        <p:blipFill>
          <a:blip r:embed="rId1"/>
          <a:stretch>
            <a:fillRect/>
          </a:stretch>
        </p:blipFill>
        <p:spPr>
          <a:xfrm>
            <a:off x="395280" y="333360"/>
            <a:ext cx="791640" cy="791640"/>
          </a:xfrm>
          <a:prstGeom prst="rect">
            <a:avLst/>
          </a:prstGeom>
        </p:spPr>
      </p:pic>
      <p:sp>
        <p:nvSpPr>
          <p:cNvPr id="50" name="CustomShape 1"/>
          <p:cNvSpPr/>
          <p:nvPr/>
        </p:nvSpPr>
        <p:spPr>
          <a:xfrm>
            <a:off x="5349960" y="655560"/>
            <a:ext cx="3534840" cy="464760"/>
          </a:xfrm>
          <a:prstGeom prst="rect">
            <a:avLst/>
          </a:prstGeom>
        </p:spPr>
        <p:txBody>
          <a:bodyPr bIns="91440" lIns="90000" rIns="90000" tIns="91440"/>
          <a:p>
            <a:pPr algn="r">
              <a:lnSpc>
                <a:spcPct val="100000"/>
              </a:lnSpc>
            </a:pPr>
            <a:r>
              <a:rPr lang="es-ES" sz="1000">
                <a:solidFill>
                  <a:srgbClr val="006690"/>
                </a:solidFill>
                <a:latin typeface="Helvetica Neue Light"/>
              </a:rPr>
              <a:t>Regional Innovation Implementation Community (RIC)</a:t>
            </a:r>
            <a:endParaRPr/>
          </a:p>
        </p:txBody>
      </p:sp>
      <p:pic>
        <p:nvPicPr>
          <p:cNvPr descr="" id="51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875640" y="225360"/>
            <a:ext cx="1068120" cy="1007640"/>
          </a:xfrm>
          <a:prstGeom prst="rect">
            <a:avLst/>
          </a:prstGeom>
        </p:spPr>
      </p:pic>
      <p:sp>
        <p:nvSpPr>
          <p:cNvPr id="52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sp>
        <p:nvSpPr>
          <p:cNvPr id="53" name="CustomShape 3"/>
          <p:cNvSpPr/>
          <p:nvPr/>
        </p:nvSpPr>
        <p:spPr>
          <a:xfrm>
            <a:off x="1099800" y="2205000"/>
            <a:ext cx="6928920" cy="3016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</a:rPr>
              <a:t>share your harvest of this PiP year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</a:rPr>
              <a:t>get acquainted with Transition Management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</a:rPr>
              <a:t>learn about the regional innovation platforms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</a:rPr>
              <a:t>exercise with presentation and feed back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4" name="CustomShape 4"/>
          <p:cNvSpPr/>
          <p:nvPr/>
        </p:nvSpPr>
        <p:spPr>
          <a:xfrm>
            <a:off x="1554480" y="1127520"/>
            <a:ext cx="1629000" cy="5778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s-ES" sz="3200">
                <a:solidFill>
                  <a:srgbClr val="c00000"/>
                </a:solidFill>
                <a:latin typeface="Arial"/>
              </a:rPr>
              <a:t>GOALS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5" name="Afbeelding 4"/>
          <p:cNvPicPr/>
          <p:nvPr/>
        </p:nvPicPr>
        <p:blipFill>
          <a:blip r:embed="rId1"/>
          <a:stretch>
            <a:fillRect/>
          </a:stretch>
        </p:blipFill>
        <p:spPr>
          <a:xfrm>
            <a:off x="395280" y="333360"/>
            <a:ext cx="791640" cy="791640"/>
          </a:xfrm>
          <a:prstGeom prst="rect">
            <a:avLst/>
          </a:prstGeom>
        </p:spPr>
      </p:pic>
      <p:sp>
        <p:nvSpPr>
          <p:cNvPr id="56" name="CustomShape 1"/>
          <p:cNvSpPr/>
          <p:nvPr/>
        </p:nvSpPr>
        <p:spPr>
          <a:xfrm>
            <a:off x="5349960" y="655560"/>
            <a:ext cx="3534840" cy="464760"/>
          </a:xfrm>
          <a:prstGeom prst="rect">
            <a:avLst/>
          </a:prstGeom>
        </p:spPr>
        <p:txBody>
          <a:bodyPr bIns="91440" lIns="90000" rIns="90000" tIns="91440"/>
          <a:p>
            <a:pPr algn="r">
              <a:lnSpc>
                <a:spcPct val="100000"/>
              </a:lnSpc>
            </a:pPr>
            <a:r>
              <a:rPr lang="es-ES" sz="1000">
                <a:solidFill>
                  <a:srgbClr val="006690"/>
                </a:solidFill>
                <a:latin typeface="Helvetica Neue Light"/>
              </a:rPr>
              <a:t>Regional Innovation Implementation Community (RIC)</a:t>
            </a:r>
            <a:endParaRPr/>
          </a:p>
        </p:txBody>
      </p:sp>
      <p:pic>
        <p:nvPicPr>
          <p:cNvPr descr="" id="5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875640" y="225360"/>
            <a:ext cx="1068120" cy="1007640"/>
          </a:xfrm>
          <a:prstGeom prst="rect">
            <a:avLst/>
          </a:prstGeom>
        </p:spPr>
      </p:pic>
      <p:sp>
        <p:nvSpPr>
          <p:cNvPr id="58" name="CustomShape 2"/>
          <p:cNvSpPr/>
          <p:nvPr/>
        </p:nvSpPr>
        <p:spPr>
          <a:xfrm>
            <a:off x="3324240" y="1120680"/>
            <a:ext cx="1540440" cy="76068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s-ES" sz="4400">
                <a:solidFill>
                  <a:srgbClr val="c00000"/>
                </a:solidFill>
                <a:latin typeface="Calibri"/>
              </a:rPr>
              <a:t>Today</a:t>
            </a:r>
            <a:endParaRPr/>
          </a:p>
        </p:txBody>
      </p:sp>
      <p:sp>
        <p:nvSpPr>
          <p:cNvPr id="59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sp>
        <p:nvSpPr>
          <p:cNvPr id="60" name="CustomShape 4"/>
          <p:cNvSpPr/>
          <p:nvPr/>
        </p:nvSpPr>
        <p:spPr>
          <a:xfrm>
            <a:off x="5537160" y="2353320"/>
            <a:ext cx="2990520" cy="2880000"/>
          </a:xfrm>
          <a:prstGeom prst="rect">
            <a:avLst/>
          </a:prstGeom>
          <a:solidFill>
            <a:srgbClr val="d99694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000000"/>
                </a:solidFill>
                <a:latin typeface="Calibri"/>
              </a:rPr>
              <a:t>Transition Management (TM)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s-ES" sz="1600">
                <a:solidFill>
                  <a:srgbClr val="000000"/>
                </a:solidFill>
                <a:latin typeface="Calibri"/>
              </a:rPr>
              <a:t>Theory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s-ES" sz="1600">
                <a:solidFill>
                  <a:srgbClr val="000000"/>
                </a:solidFill>
                <a:latin typeface="Calibri"/>
              </a:rPr>
              <a:t>Round Table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s-ES" sz="1600">
                <a:solidFill>
                  <a:srgbClr val="000000"/>
                </a:solidFill>
                <a:latin typeface="Calibri"/>
              </a:rPr>
              <a:t>Assignment</a:t>
            </a:r>
            <a:endParaRPr/>
          </a:p>
        </p:txBody>
      </p:sp>
      <p:sp>
        <p:nvSpPr>
          <p:cNvPr id="61" name="CustomShape 5"/>
          <p:cNvSpPr/>
          <p:nvPr/>
        </p:nvSpPr>
        <p:spPr>
          <a:xfrm>
            <a:off x="450720" y="2349000"/>
            <a:ext cx="2916000" cy="2880000"/>
          </a:xfrm>
          <a:prstGeom prst="rect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Calibri"/>
              </a:rPr>
              <a:t>Sharing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Calibri"/>
              </a:rPr>
              <a:t>learning experiences</a:t>
            </a:r>
            <a:endParaRPr/>
          </a:p>
        </p:txBody>
      </p:sp>
      <p:sp>
        <p:nvSpPr>
          <p:cNvPr id="62" name="CustomShape 6"/>
          <p:cNvSpPr/>
          <p:nvPr/>
        </p:nvSpPr>
        <p:spPr>
          <a:xfrm>
            <a:off x="3060000" y="2349000"/>
            <a:ext cx="2880000" cy="2880000"/>
          </a:xfrm>
          <a:prstGeom prst="rect">
            <a:avLst/>
          </a:prstGeom>
          <a:solidFill>
            <a:srgbClr val="f2dcdb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000000"/>
                </a:solidFill>
                <a:latin typeface="Calibri"/>
              </a:rPr>
              <a:t>Green economy,  regional innovation platforms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3" name="Afbeelding 4"/>
          <p:cNvPicPr/>
          <p:nvPr/>
        </p:nvPicPr>
        <p:blipFill>
          <a:blip r:embed="rId1"/>
          <a:stretch>
            <a:fillRect/>
          </a:stretch>
        </p:blipFill>
        <p:spPr>
          <a:xfrm>
            <a:off x="395280" y="333360"/>
            <a:ext cx="791640" cy="791640"/>
          </a:xfrm>
          <a:prstGeom prst="rect">
            <a:avLst/>
          </a:prstGeom>
        </p:spPr>
      </p:pic>
      <p:sp>
        <p:nvSpPr>
          <p:cNvPr id="64" name="CustomShape 1"/>
          <p:cNvSpPr/>
          <p:nvPr/>
        </p:nvSpPr>
        <p:spPr>
          <a:xfrm>
            <a:off x="5349960" y="655560"/>
            <a:ext cx="3534840" cy="464760"/>
          </a:xfrm>
          <a:prstGeom prst="rect">
            <a:avLst/>
          </a:prstGeom>
        </p:spPr>
        <p:txBody>
          <a:bodyPr bIns="91440" lIns="90000" rIns="90000" tIns="91440"/>
          <a:p>
            <a:pPr algn="r">
              <a:lnSpc>
                <a:spcPct val="100000"/>
              </a:lnSpc>
            </a:pPr>
            <a:r>
              <a:rPr lang="es-ES" sz="1000">
                <a:solidFill>
                  <a:srgbClr val="006690"/>
                </a:solidFill>
                <a:latin typeface="Helvetica Neue Light"/>
              </a:rPr>
              <a:t>Regional Innovation Implementation Community (RIC)</a:t>
            </a:r>
            <a:endParaRPr/>
          </a:p>
        </p:txBody>
      </p:sp>
      <p:pic>
        <p:nvPicPr>
          <p:cNvPr descr="" id="65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875640" y="225360"/>
            <a:ext cx="1068120" cy="1007640"/>
          </a:xfrm>
          <a:prstGeom prst="rect">
            <a:avLst/>
          </a:prstGeom>
        </p:spPr>
      </p:pic>
      <p:sp>
        <p:nvSpPr>
          <p:cNvPr id="66" name="CustomShape 2"/>
          <p:cNvSpPr/>
          <p:nvPr/>
        </p:nvSpPr>
        <p:spPr>
          <a:xfrm>
            <a:off x="2770920" y="888120"/>
            <a:ext cx="2570760" cy="76068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s-ES" sz="4400">
                <a:solidFill>
                  <a:srgbClr val="c00000"/>
                </a:solidFill>
                <a:latin typeface="Calibri"/>
              </a:rPr>
              <a:t>Tomorrow</a:t>
            </a:r>
            <a:endParaRPr/>
          </a:p>
        </p:txBody>
      </p:sp>
      <p:sp>
        <p:nvSpPr>
          <p:cNvPr id="67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sp>
        <p:nvSpPr>
          <p:cNvPr id="68" name="CustomShape 4"/>
          <p:cNvSpPr/>
          <p:nvPr/>
        </p:nvSpPr>
        <p:spPr>
          <a:xfrm>
            <a:off x="355680" y="2124000"/>
            <a:ext cx="2958840" cy="2904840"/>
          </a:xfrm>
          <a:prstGeom prst="rect">
            <a:avLst/>
          </a:prstGeom>
          <a:solidFill>
            <a:srgbClr val="10243e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Calibri"/>
              </a:rPr>
              <a:t>Presentations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Calibri"/>
              </a:rPr>
              <a:t>on results of TM assignment</a:t>
            </a:r>
            <a:endParaRPr/>
          </a:p>
        </p:txBody>
      </p:sp>
      <p:sp>
        <p:nvSpPr>
          <p:cNvPr id="69" name="CustomShape 5"/>
          <p:cNvSpPr/>
          <p:nvPr/>
        </p:nvSpPr>
        <p:spPr>
          <a:xfrm>
            <a:off x="2940480" y="2124000"/>
            <a:ext cx="3002760" cy="2904840"/>
          </a:xfrm>
          <a:prstGeom prst="rect">
            <a:avLst/>
          </a:prstGeom>
          <a:solidFill>
            <a:srgbClr val="558ed5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000000"/>
                </a:solidFill>
                <a:latin typeface="Calibri"/>
              </a:rPr>
              <a:t>Preparations for and presenting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000000"/>
                </a:solidFill>
                <a:latin typeface="Calibri"/>
              </a:rPr>
              <a:t>PiP gains: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600">
                <a:solidFill>
                  <a:srgbClr val="000000"/>
                </a:solidFill>
                <a:latin typeface="Calibri"/>
              </a:rPr>
              <a:t>Elevator speech</a:t>
            </a:r>
            <a:endParaRPr/>
          </a:p>
        </p:txBody>
      </p:sp>
      <p:sp>
        <p:nvSpPr>
          <p:cNvPr id="70" name="CustomShape 6"/>
          <p:cNvSpPr/>
          <p:nvPr/>
        </p:nvSpPr>
        <p:spPr>
          <a:xfrm>
            <a:off x="6444000" y="2565000"/>
            <a:ext cx="2244960" cy="199188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Calibri"/>
              </a:rPr>
              <a:t>Voluntary networking drinks</a:t>
            </a:r>
            <a:endParaRPr/>
          </a:p>
        </p:txBody>
      </p:sp>
      <p:sp>
        <p:nvSpPr>
          <p:cNvPr id="71" name="CustomShape 7"/>
          <p:cNvSpPr/>
          <p:nvPr/>
        </p:nvSpPr>
        <p:spPr>
          <a:xfrm>
            <a:off x="5649480" y="2884680"/>
            <a:ext cx="1294920" cy="1367640"/>
          </a:xfrm>
          <a:prstGeom prst="rect">
            <a:avLst/>
          </a:prstGeom>
          <a:solidFill>
            <a:srgbClr val="8eb4e3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>
                <a:solidFill>
                  <a:srgbClr val="ffffff"/>
                </a:solidFill>
                <a:latin typeface="Calibri"/>
              </a:rPr>
              <a:t>Closing at about 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711440" y="2136240"/>
            <a:ext cx="892440" cy="624600"/>
          </a:xfrm>
          <a:prstGeom prst="rect">
            <a:avLst>
              <a:gd fmla="val 50000" name="adj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txBody>
          <a:bodyPr anchor="ctr" bIns="10800" lIns="10800" rIns="10800" tIns="10800"/>
          <a:p>
            <a:pPr algn="ctr">
              <a:lnSpc>
                <a:spcPct val="90000"/>
              </a:lnSpc>
            </a:pPr>
            <a:r>
              <a:rPr lang="es-ES" sz="1700">
                <a:solidFill>
                  <a:srgbClr val="ffffff"/>
                </a:solidFill>
                <a:latin typeface="Calibri"/>
              </a:rPr>
              <a:t>1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8114760" y="2136240"/>
            <a:ext cx="579960" cy="640296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42200" rIns="12600" tIns="1260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On first Post it: most important </a:t>
            </a:r>
            <a:r>
              <a:rPr b="1" lang="es-ES" sz="2000">
                <a:solidFill>
                  <a:srgbClr val="000000"/>
                </a:solidFill>
                <a:latin typeface="Calibri"/>
              </a:rPr>
              <a:t>professional gain </a:t>
            </a:r>
            <a:endParaRPr/>
          </a:p>
        </p:txBody>
      </p:sp>
      <p:sp>
        <p:nvSpPr>
          <p:cNvPr id="74" name="CustomShape 3"/>
          <p:cNvSpPr/>
          <p:nvPr/>
        </p:nvSpPr>
        <p:spPr>
          <a:xfrm>
            <a:off x="1711440" y="2909520"/>
            <a:ext cx="892440" cy="624600"/>
          </a:xfrm>
          <a:prstGeom prst="rect">
            <a:avLst>
              <a:gd fmla="val 50000" name="adj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2600" rIns="12600" tIns="12600"/>
          <a:p>
            <a:pPr algn="ctr">
              <a:lnSpc>
                <a:spcPct val="90000"/>
              </a:lnSpc>
            </a:pPr>
            <a:r>
              <a:rPr lang="es-ES" sz="2000">
                <a:solidFill>
                  <a:srgbClr val="ffffff"/>
                </a:solidFill>
                <a:latin typeface="Calibri"/>
              </a:rPr>
              <a:t>2</a:t>
            </a:r>
            <a:endParaRPr/>
          </a:p>
        </p:txBody>
      </p:sp>
      <p:sp>
        <p:nvSpPr>
          <p:cNvPr id="75" name="CustomShape 4"/>
          <p:cNvSpPr/>
          <p:nvPr/>
        </p:nvSpPr>
        <p:spPr>
          <a:xfrm>
            <a:off x="8114760" y="2909520"/>
            <a:ext cx="580320" cy="640296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42200" rIns="12600" tIns="1260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On second Post-it:  most important </a:t>
            </a:r>
            <a:r>
              <a:rPr b="1" lang="es-ES" sz="2000">
                <a:solidFill>
                  <a:srgbClr val="000000"/>
                </a:solidFill>
                <a:latin typeface="Calibri"/>
              </a:rPr>
              <a:t>contextual  lesson</a:t>
            </a:r>
            <a:endParaRPr/>
          </a:p>
        </p:txBody>
      </p:sp>
      <p:sp>
        <p:nvSpPr>
          <p:cNvPr id="76" name="CustomShape 5"/>
          <p:cNvSpPr/>
          <p:nvPr/>
        </p:nvSpPr>
        <p:spPr>
          <a:xfrm>
            <a:off x="1711440" y="3682440"/>
            <a:ext cx="892440" cy="624600"/>
          </a:xfrm>
          <a:prstGeom prst="rect">
            <a:avLst>
              <a:gd fmla="val 50000" name="adj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2600" rIns="12600" tIns="12600"/>
          <a:p>
            <a:pPr algn="ctr">
              <a:lnSpc>
                <a:spcPct val="90000"/>
              </a:lnSpc>
            </a:pPr>
            <a:r>
              <a:rPr lang="es-ES" sz="2000">
                <a:solidFill>
                  <a:srgbClr val="ffffff"/>
                </a:solidFill>
                <a:latin typeface="Calibri"/>
              </a:rPr>
              <a:t>3</a:t>
            </a:r>
            <a:endParaRPr/>
          </a:p>
        </p:txBody>
      </p:sp>
      <p:sp>
        <p:nvSpPr>
          <p:cNvPr id="77" name="CustomShape 6"/>
          <p:cNvSpPr/>
          <p:nvPr/>
        </p:nvSpPr>
        <p:spPr>
          <a:xfrm>
            <a:off x="8114760" y="3682440"/>
            <a:ext cx="579960" cy="640296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42200" rIns="12600" tIns="1260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On third</a:t>
            </a:r>
            <a:r>
              <a:rPr b="1" lang="es-ES" sz="200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2000">
                <a:solidFill>
                  <a:srgbClr val="000000"/>
                </a:solidFill>
                <a:latin typeface="Calibri"/>
              </a:rPr>
              <a:t>Post-it: most important </a:t>
            </a:r>
            <a:r>
              <a:rPr b="1" lang="es-ES" sz="2000">
                <a:solidFill>
                  <a:srgbClr val="000000"/>
                </a:solidFill>
                <a:latin typeface="Calibri"/>
              </a:rPr>
              <a:t>personal gain </a:t>
            </a:r>
            <a:r>
              <a:rPr lang="es-ES" sz="2000">
                <a:solidFill>
                  <a:srgbClr val="000000"/>
                </a:solidFill>
                <a:latin typeface="Calibri"/>
              </a:rPr>
              <a:t>of this PiP year </a:t>
            </a:r>
            <a:endParaRPr/>
          </a:p>
        </p:txBody>
      </p:sp>
      <p:sp>
        <p:nvSpPr>
          <p:cNvPr id="78" name="CustomShape 7"/>
          <p:cNvSpPr/>
          <p:nvPr/>
        </p:nvSpPr>
        <p:spPr>
          <a:xfrm>
            <a:off x="1711440" y="4455360"/>
            <a:ext cx="892440" cy="624600"/>
          </a:xfrm>
          <a:prstGeom prst="rect">
            <a:avLst>
              <a:gd fmla="val 50000" name="adj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2600" rIns="12600" tIns="12600"/>
          <a:p>
            <a:pPr algn="ctr">
              <a:lnSpc>
                <a:spcPct val="90000"/>
              </a:lnSpc>
            </a:pPr>
            <a:r>
              <a:rPr lang="es-ES" sz="2000">
                <a:solidFill>
                  <a:srgbClr val="ffffff"/>
                </a:solidFill>
                <a:latin typeface="Calibri"/>
              </a:rPr>
              <a:t>4</a:t>
            </a:r>
            <a:endParaRPr/>
          </a:p>
        </p:txBody>
      </p:sp>
      <p:sp>
        <p:nvSpPr>
          <p:cNvPr id="79" name="CustomShape 8"/>
          <p:cNvSpPr/>
          <p:nvPr/>
        </p:nvSpPr>
        <p:spPr>
          <a:xfrm>
            <a:off x="8114760" y="4455360"/>
            <a:ext cx="579960" cy="640296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42200" rIns="12600" tIns="1260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Few min: discuss with your neighbour</a:t>
            </a:r>
            <a:endParaRPr/>
          </a:p>
        </p:txBody>
      </p:sp>
      <p:sp>
        <p:nvSpPr>
          <p:cNvPr id="80" name="CustomShape 9"/>
          <p:cNvSpPr/>
          <p:nvPr/>
        </p:nvSpPr>
        <p:spPr>
          <a:xfrm>
            <a:off x="1711440" y="5228640"/>
            <a:ext cx="892440" cy="624600"/>
          </a:xfrm>
          <a:prstGeom prst="rect">
            <a:avLst>
              <a:gd fmla="val 50000" name="adj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2600" rIns="12600" tIns="12600"/>
          <a:p>
            <a:pPr algn="ctr">
              <a:lnSpc>
                <a:spcPct val="90000"/>
              </a:lnSpc>
            </a:pPr>
            <a:r>
              <a:rPr lang="es-ES" sz="2000">
                <a:solidFill>
                  <a:srgbClr val="ffffff"/>
                </a:solidFill>
                <a:latin typeface="Calibri"/>
              </a:rPr>
              <a:t>5</a:t>
            </a:r>
            <a:endParaRPr/>
          </a:p>
        </p:txBody>
      </p:sp>
      <p:sp>
        <p:nvSpPr>
          <p:cNvPr id="81" name="CustomShape 10"/>
          <p:cNvSpPr/>
          <p:nvPr/>
        </p:nvSpPr>
        <p:spPr>
          <a:xfrm>
            <a:off x="8114760" y="5228640"/>
            <a:ext cx="579960" cy="6402960"/>
          </a:xfrm>
          <a:prstGeom prst="rect">
            <a:avLst>
              <a:gd fmla="val 16667" name="adj1"/>
              <a:gd fmla="val 0" name="adj2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txBody>
          <a:bodyPr anchor="ctr" bIns="12600" lIns="142200" rIns="12600" tIns="1260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We collect on on flip chart sheets and have a look together at  the gains </a:t>
            </a:r>
            <a:endParaRPr/>
          </a:p>
        </p:txBody>
      </p:sp>
      <p:pic>
        <p:nvPicPr>
          <p:cNvPr descr="" id="82" name="Afbeelding 4"/>
          <p:cNvPicPr/>
          <p:nvPr/>
        </p:nvPicPr>
        <p:blipFill>
          <a:blip r:embed="rId1"/>
          <a:stretch>
            <a:fillRect/>
          </a:stretch>
        </p:blipFill>
        <p:spPr>
          <a:xfrm>
            <a:off x="395280" y="333360"/>
            <a:ext cx="791640" cy="791640"/>
          </a:xfrm>
          <a:prstGeom prst="rect">
            <a:avLst/>
          </a:prstGeom>
        </p:spPr>
      </p:pic>
      <p:sp>
        <p:nvSpPr>
          <p:cNvPr id="83" name="CustomShape 11"/>
          <p:cNvSpPr/>
          <p:nvPr/>
        </p:nvSpPr>
        <p:spPr>
          <a:xfrm>
            <a:off x="5349960" y="655560"/>
            <a:ext cx="3534840" cy="464760"/>
          </a:xfrm>
          <a:prstGeom prst="rect">
            <a:avLst/>
          </a:prstGeom>
        </p:spPr>
        <p:txBody>
          <a:bodyPr bIns="91440" lIns="90000" rIns="90000" tIns="91440"/>
          <a:p>
            <a:pPr algn="r">
              <a:lnSpc>
                <a:spcPct val="100000"/>
              </a:lnSpc>
            </a:pPr>
            <a:r>
              <a:rPr lang="es-ES" sz="1000">
                <a:solidFill>
                  <a:srgbClr val="006690"/>
                </a:solidFill>
                <a:latin typeface="Helvetica Neue Light"/>
              </a:rPr>
              <a:t>Regional Innovation Implementation Community (RIC)</a:t>
            </a:r>
            <a:endParaRPr/>
          </a:p>
        </p:txBody>
      </p:sp>
      <p:pic>
        <p:nvPicPr>
          <p:cNvPr descr="" id="84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875640" y="225360"/>
            <a:ext cx="1068120" cy="1007640"/>
          </a:xfrm>
          <a:prstGeom prst="rect">
            <a:avLst/>
          </a:prstGeom>
        </p:spPr>
      </p:pic>
      <p:sp>
        <p:nvSpPr>
          <p:cNvPr id="85" name="CustomShape 1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sp>
        <p:nvSpPr>
          <p:cNvPr id="86" name="CustomShape 13"/>
          <p:cNvSpPr/>
          <p:nvPr/>
        </p:nvSpPr>
        <p:spPr>
          <a:xfrm>
            <a:off x="1068840" y="1131120"/>
            <a:ext cx="7005600" cy="6998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s-ES" sz="4000">
                <a:solidFill>
                  <a:srgbClr val="c00000"/>
                </a:solidFill>
                <a:latin typeface="Calibri"/>
              </a:rPr>
              <a:t>Sharing PiP learning experiences</a:t>
            </a:r>
            <a:endParaRPr/>
          </a:p>
        </p:txBody>
      </p:sp>
      <p:sp>
        <p:nvSpPr>
          <p:cNvPr id="87" name="CustomShape 14"/>
          <p:cNvSpPr/>
          <p:nvPr/>
        </p:nvSpPr>
        <p:spPr>
          <a:xfrm>
            <a:off x="1086480" y="2133000"/>
            <a:ext cx="56227343760" cy="-348480"/>
          </a:xfrm>
          <a:prstGeom prst="rect">
            <a:avLst>
              <a:gd fmla="val 50000" name="adj"/>
            </a:avLst>
          </a:prstGeom>
        </p:spPr>
        <p:txBody>
          <a:bodyPr bIns="45000" lIns="90000" rIns="90000" tIns="45000"/>
          <a:p>
            <a:r>
              <a:rPr lang="es-ES"/>
              <a:t>1</a:t>
            </a:r>
            <a:endParaRPr/>
          </a:p>
        </p:txBody>
      </p:sp>
      <p:sp>
        <p:nvSpPr>
          <p:cNvPr id="88" name="CustomShape 15"/>
          <p:cNvSpPr/>
          <p:nvPr/>
        </p:nvSpPr>
        <p:spPr>
          <a:xfrm>
            <a:off x="1086480" y="70660391400"/>
            <a:ext cx="56227343760" cy="-377280"/>
          </a:xfrm>
          <a:prstGeom prst="rect">
            <a:avLst>
              <a:gd fmla="val 50000" name="adj"/>
            </a:avLst>
          </a:prstGeom>
        </p:spPr>
        <p:txBody>
          <a:bodyPr bIns="45000" lIns="90000" rIns="90000" tIns="45000"/>
          <a:p>
            <a:r>
              <a:rPr lang="es-ES" sz="2000"/>
              <a:t>2</a:t>
            </a:r>
            <a:endParaRPr/>
          </a:p>
        </p:txBody>
      </p:sp>
      <p:sp>
        <p:nvSpPr>
          <p:cNvPr id="89" name="CustomShape 16"/>
          <p:cNvSpPr/>
          <p:nvPr/>
        </p:nvSpPr>
        <p:spPr>
          <a:xfrm>
            <a:off x="1086480" y="141318649800"/>
            <a:ext cx="56227343760" cy="-377280"/>
          </a:xfrm>
          <a:prstGeom prst="rect">
            <a:avLst>
              <a:gd fmla="val 50000" name="adj"/>
            </a:avLst>
          </a:prstGeom>
        </p:spPr>
        <p:txBody>
          <a:bodyPr bIns="45000" lIns="90000" rIns="90000" tIns="45000"/>
          <a:p>
            <a:r>
              <a:rPr lang="es-ES" sz="2000"/>
              <a:t>3</a:t>
            </a:r>
            <a:endParaRPr/>
          </a:p>
        </p:txBody>
      </p:sp>
      <p:sp>
        <p:nvSpPr>
          <p:cNvPr id="90" name="CustomShape 17"/>
          <p:cNvSpPr/>
          <p:nvPr/>
        </p:nvSpPr>
        <p:spPr>
          <a:xfrm>
            <a:off x="1086480" y="211976908200"/>
            <a:ext cx="56227343760" cy="-377280"/>
          </a:xfrm>
          <a:prstGeom prst="rect">
            <a:avLst>
              <a:gd fmla="val 50000" name="adj"/>
            </a:avLst>
          </a:prstGeom>
        </p:spPr>
        <p:txBody>
          <a:bodyPr bIns="45000" lIns="90000" rIns="90000" tIns="45000"/>
          <a:p>
            <a:r>
              <a:rPr lang="es-ES" sz="2000"/>
              <a:t>4</a:t>
            </a:r>
            <a:endParaRPr/>
          </a:p>
        </p:txBody>
      </p:sp>
      <p:sp>
        <p:nvSpPr>
          <p:cNvPr id="91" name="CustomShape 18"/>
          <p:cNvSpPr/>
          <p:nvPr/>
        </p:nvSpPr>
        <p:spPr>
          <a:xfrm>
            <a:off x="1086480" y="282635166600"/>
            <a:ext cx="56227343760" cy="-377280"/>
          </a:xfrm>
          <a:prstGeom prst="rect">
            <a:avLst>
              <a:gd fmla="val 50000" name="adj"/>
            </a:avLst>
          </a:prstGeom>
        </p:spPr>
        <p:txBody>
          <a:bodyPr bIns="45000" lIns="90000" rIns="90000" tIns="45000"/>
          <a:p>
            <a:r>
              <a:rPr lang="es-ES" sz="2000"/>
              <a:t>5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