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50" r:id="rId1"/>
    <p:sldMasterId id="2147483652" r:id="rId2"/>
    <p:sldMasterId id="2147483653" r:id="rId3"/>
  </p:sldMasterIdLst>
  <p:notesMasterIdLst>
    <p:notesMasterId r:id="rId13"/>
  </p:notesMasterIdLst>
  <p:sldIdLst>
    <p:sldId id="256" r:id="rId4"/>
    <p:sldId id="257" r:id="rId5"/>
    <p:sldId id="272" r:id="rId6"/>
    <p:sldId id="267" r:id="rId7"/>
    <p:sldId id="269" r:id="rId8"/>
    <p:sldId id="268" r:id="rId9"/>
    <p:sldId id="271" r:id="rId10"/>
    <p:sldId id="270" r:id="rId11"/>
    <p:sldId id="266" r:id="rId12"/>
  </p:sldIdLst>
  <p:sldSz cx="13004800" cy="9753600"/>
  <p:notesSz cx="6858000" cy="9144000"/>
  <p:defaultTextStyle>
    <a:defPPr>
      <a:defRPr lang="es-ES"/>
    </a:defPPr>
    <a:lvl1pPr algn="ctr" defTabSz="584200" rtl="0" fontAlgn="base" hangingPunct="0">
      <a:spcBef>
        <a:spcPct val="0"/>
      </a:spcBef>
      <a:spcAft>
        <a:spcPct val="0"/>
      </a:spcAft>
      <a:defRPr sz="3800" kern="1200">
        <a:solidFill>
          <a:srgbClr val="FFFFFF"/>
        </a:solidFill>
        <a:latin typeface="Helvetica Light" charset="0"/>
        <a:ea typeface="Helvetica Light" charset="0"/>
        <a:cs typeface="Helvetica Light" charset="0"/>
        <a:sym typeface="Helvetica Light" charset="0"/>
      </a:defRPr>
    </a:lvl1pPr>
    <a:lvl2pPr marL="342900" indent="114300" algn="ctr" defTabSz="584200" rtl="0" fontAlgn="base" hangingPunct="0">
      <a:spcBef>
        <a:spcPct val="0"/>
      </a:spcBef>
      <a:spcAft>
        <a:spcPct val="0"/>
      </a:spcAft>
      <a:defRPr sz="3800" kern="1200">
        <a:solidFill>
          <a:srgbClr val="FFFFFF"/>
        </a:solidFill>
        <a:latin typeface="Helvetica Light" charset="0"/>
        <a:ea typeface="Helvetica Light" charset="0"/>
        <a:cs typeface="Helvetica Light" charset="0"/>
        <a:sym typeface="Helvetica Light" charset="0"/>
      </a:defRPr>
    </a:lvl2pPr>
    <a:lvl3pPr marL="685800" indent="228600" algn="ctr" defTabSz="584200" rtl="0" fontAlgn="base" hangingPunct="0">
      <a:spcBef>
        <a:spcPct val="0"/>
      </a:spcBef>
      <a:spcAft>
        <a:spcPct val="0"/>
      </a:spcAft>
      <a:defRPr sz="3800" kern="1200">
        <a:solidFill>
          <a:srgbClr val="FFFFFF"/>
        </a:solidFill>
        <a:latin typeface="Helvetica Light" charset="0"/>
        <a:ea typeface="Helvetica Light" charset="0"/>
        <a:cs typeface="Helvetica Light" charset="0"/>
        <a:sym typeface="Helvetica Light" charset="0"/>
      </a:defRPr>
    </a:lvl3pPr>
    <a:lvl4pPr marL="1028700" indent="342900" algn="ctr" defTabSz="584200" rtl="0" fontAlgn="base" hangingPunct="0">
      <a:spcBef>
        <a:spcPct val="0"/>
      </a:spcBef>
      <a:spcAft>
        <a:spcPct val="0"/>
      </a:spcAft>
      <a:defRPr sz="3800" kern="1200">
        <a:solidFill>
          <a:srgbClr val="FFFFFF"/>
        </a:solidFill>
        <a:latin typeface="Helvetica Light" charset="0"/>
        <a:ea typeface="Helvetica Light" charset="0"/>
        <a:cs typeface="Helvetica Light" charset="0"/>
        <a:sym typeface="Helvetica Light" charset="0"/>
      </a:defRPr>
    </a:lvl4pPr>
    <a:lvl5pPr marL="1371600" indent="457200" algn="ctr" defTabSz="584200" rtl="0" fontAlgn="base" hangingPunct="0">
      <a:spcBef>
        <a:spcPct val="0"/>
      </a:spcBef>
      <a:spcAft>
        <a:spcPct val="0"/>
      </a:spcAft>
      <a:defRPr sz="3800" kern="1200">
        <a:solidFill>
          <a:srgbClr val="FFFFFF"/>
        </a:solidFill>
        <a:latin typeface="Helvetica Light" charset="0"/>
        <a:ea typeface="Helvetica Light" charset="0"/>
        <a:cs typeface="Helvetica Light" charset="0"/>
        <a:sym typeface="Helvetica Light" charset="0"/>
      </a:defRPr>
    </a:lvl5pPr>
    <a:lvl6pPr marL="2286000" algn="l" defTabSz="914400" rtl="0" eaLnBrk="1" latinLnBrk="0" hangingPunct="1">
      <a:defRPr sz="3800" kern="1200">
        <a:solidFill>
          <a:srgbClr val="FFFFFF"/>
        </a:solidFill>
        <a:latin typeface="Helvetica Light" charset="0"/>
        <a:ea typeface="Helvetica Light" charset="0"/>
        <a:cs typeface="Helvetica Light" charset="0"/>
        <a:sym typeface="Helvetica Light" charset="0"/>
      </a:defRPr>
    </a:lvl6pPr>
    <a:lvl7pPr marL="2743200" algn="l" defTabSz="914400" rtl="0" eaLnBrk="1" latinLnBrk="0" hangingPunct="1">
      <a:defRPr sz="3800" kern="1200">
        <a:solidFill>
          <a:srgbClr val="FFFFFF"/>
        </a:solidFill>
        <a:latin typeface="Helvetica Light" charset="0"/>
        <a:ea typeface="Helvetica Light" charset="0"/>
        <a:cs typeface="Helvetica Light" charset="0"/>
        <a:sym typeface="Helvetica Light" charset="0"/>
      </a:defRPr>
    </a:lvl7pPr>
    <a:lvl8pPr marL="3200400" algn="l" defTabSz="914400" rtl="0" eaLnBrk="1" latinLnBrk="0" hangingPunct="1">
      <a:defRPr sz="3800" kern="1200">
        <a:solidFill>
          <a:srgbClr val="FFFFFF"/>
        </a:solidFill>
        <a:latin typeface="Helvetica Light" charset="0"/>
        <a:ea typeface="Helvetica Light" charset="0"/>
        <a:cs typeface="Helvetica Light" charset="0"/>
        <a:sym typeface="Helvetica Light" charset="0"/>
      </a:defRPr>
    </a:lvl8pPr>
    <a:lvl9pPr marL="3657600" algn="l" defTabSz="914400" rtl="0" eaLnBrk="1" latinLnBrk="0" hangingPunct="1">
      <a:defRPr sz="3800" kern="1200">
        <a:solidFill>
          <a:srgbClr val="FFFFFF"/>
        </a:solidFill>
        <a:latin typeface="Helvetica Light" charset="0"/>
        <a:ea typeface="Helvetica Light" charset="0"/>
        <a:cs typeface="Helvetica Light"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C40"/>
    <a:srgbClr val="803C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918" y="492"/>
      </p:cViewPr>
      <p:guideLst>
        <p:guide orient="horz" pos="3072"/>
        <p:guide pos="4096"/>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manualLayout>
          <c:layoutTarget val="inner"/>
          <c:xMode val="edge"/>
          <c:yMode val="edge"/>
          <c:x val="0.24146478283672082"/>
          <c:y val="0.12515339507352347"/>
          <c:w val="0.52728930118118622"/>
          <c:h val="0.73623715546523572"/>
        </c:manualLayout>
      </c:layout>
      <c:radarChart>
        <c:radarStyle val="marker"/>
        <c:varyColors val="0"/>
        <c:ser>
          <c:idx val="0"/>
          <c:order val="0"/>
          <c:spPr>
            <a:ln>
              <a:solidFill>
                <a:schemeClr val="accent5"/>
              </a:solidFill>
            </a:ln>
          </c:spPr>
          <c:marker>
            <c:spPr>
              <a:solidFill>
                <a:schemeClr val="accent5"/>
              </a:solidFill>
              <a:ln>
                <a:solidFill>
                  <a:schemeClr val="accent5"/>
                </a:solidFill>
              </a:ln>
            </c:spPr>
          </c:marker>
          <c:dLbls>
            <c:txPr>
              <a:bodyPr/>
              <a:lstStyle/>
              <a:p>
                <a:pPr>
                  <a:defRPr sz="1600"/>
                </a:pPr>
                <a:endParaRPr lang="es-ES"/>
              </a:p>
            </c:txPr>
            <c:showLegendKey val="0"/>
            <c:showVal val="1"/>
            <c:showCatName val="0"/>
            <c:showSerName val="0"/>
            <c:showPercent val="0"/>
            <c:showBubbleSize val="0"/>
            <c:showLeaderLines val="0"/>
          </c:dLbls>
          <c:cat>
            <c:strRef>
              <c:f>Hoja3!$D$41:$D$51</c:f>
              <c:strCache>
                <c:ptCount val="11"/>
                <c:pt idx="0">
                  <c:v>Joint Program Initiative</c:v>
                </c:pt>
                <c:pt idx="1">
                  <c:v>KICs - forthcoming</c:v>
                </c:pt>
                <c:pt idx="2">
                  <c:v>KICs</c:v>
                </c:pt>
                <c:pt idx="3">
                  <c:v>Others</c:v>
                </c:pt>
                <c:pt idx="4">
                  <c:v>EU Platforms</c:v>
                </c:pt>
                <c:pt idx="5">
                  <c:v>Public-Private Partnerships</c:v>
                </c:pt>
                <c:pt idx="6">
                  <c:v>ETP Energy</c:v>
                </c:pt>
                <c:pt idx="7">
                  <c:v>ETP ICT</c:v>
                </c:pt>
                <c:pt idx="8">
                  <c:v>ETP Bio</c:v>
                </c:pt>
                <c:pt idx="9">
                  <c:v>ETP Transport</c:v>
                </c:pt>
                <c:pt idx="10">
                  <c:v>ETP Production</c:v>
                </c:pt>
              </c:strCache>
            </c:strRef>
          </c:cat>
          <c:val>
            <c:numRef>
              <c:f>Hoja3!$E$41:$E$51</c:f>
              <c:numCache>
                <c:formatCode>General</c:formatCode>
                <c:ptCount val="11"/>
                <c:pt idx="0">
                  <c:v>5</c:v>
                </c:pt>
                <c:pt idx="1">
                  <c:v>3</c:v>
                </c:pt>
                <c:pt idx="2">
                  <c:v>5</c:v>
                </c:pt>
                <c:pt idx="3">
                  <c:v>6</c:v>
                </c:pt>
                <c:pt idx="4">
                  <c:v>4</c:v>
                </c:pt>
                <c:pt idx="5">
                  <c:v>4</c:v>
                </c:pt>
                <c:pt idx="6">
                  <c:v>7</c:v>
                </c:pt>
                <c:pt idx="7">
                  <c:v>8</c:v>
                </c:pt>
                <c:pt idx="8">
                  <c:v>6</c:v>
                </c:pt>
                <c:pt idx="9">
                  <c:v>6</c:v>
                </c:pt>
                <c:pt idx="10">
                  <c:v>9</c:v>
                </c:pt>
              </c:numCache>
            </c:numRef>
          </c:val>
        </c:ser>
        <c:dLbls>
          <c:showLegendKey val="0"/>
          <c:showVal val="1"/>
          <c:showCatName val="0"/>
          <c:showSerName val="0"/>
          <c:showPercent val="0"/>
          <c:showBubbleSize val="0"/>
        </c:dLbls>
        <c:axId val="228675584"/>
        <c:axId val="132007616"/>
      </c:radarChart>
      <c:catAx>
        <c:axId val="228675584"/>
        <c:scaling>
          <c:orientation val="minMax"/>
        </c:scaling>
        <c:delete val="0"/>
        <c:axPos val="b"/>
        <c:majorGridlines/>
        <c:majorTickMark val="out"/>
        <c:minorTickMark val="none"/>
        <c:tickLblPos val="nextTo"/>
        <c:txPr>
          <a:bodyPr/>
          <a:lstStyle/>
          <a:p>
            <a:pPr>
              <a:defRPr sz="1600" b="1" cap="none" spc="0">
                <a:ln w="12700">
                  <a:solidFill>
                    <a:srgbClr val="901C40"/>
                  </a:solidFill>
                  <a:prstDash val="solid"/>
                </a:ln>
                <a:solidFill>
                  <a:schemeClr val="bg2">
                    <a:tint val="85000"/>
                    <a:satMod val="155000"/>
                  </a:schemeClr>
                </a:solidFill>
                <a:effectLst>
                  <a:outerShdw blurRad="41275" dist="20320" dir="1800000" algn="tl" rotWithShape="0">
                    <a:srgbClr val="000000">
                      <a:alpha val="40000"/>
                    </a:srgbClr>
                  </a:outerShdw>
                </a:effectLst>
              </a:defRPr>
            </a:pPr>
            <a:endParaRPr lang="es-ES"/>
          </a:p>
        </c:txPr>
        <c:crossAx val="132007616"/>
        <c:crosses val="autoZero"/>
        <c:auto val="1"/>
        <c:lblAlgn val="ctr"/>
        <c:lblOffset val="100"/>
        <c:noMultiLvlLbl val="0"/>
      </c:catAx>
      <c:valAx>
        <c:axId val="132007616"/>
        <c:scaling>
          <c:orientation val="minMax"/>
        </c:scaling>
        <c:delete val="1"/>
        <c:axPos val="l"/>
        <c:majorGridlines>
          <c:spPr>
            <a:ln>
              <a:solidFill>
                <a:schemeClr val="accent5">
                  <a:lumMod val="50000"/>
                </a:schemeClr>
              </a:solidFill>
            </a:ln>
          </c:spPr>
        </c:majorGridlines>
        <c:numFmt formatCode="General" sourceLinked="1"/>
        <c:majorTickMark val="cross"/>
        <c:minorTickMark val="none"/>
        <c:tickLblPos val="nextTo"/>
        <c:crossAx val="228675584"/>
        <c:crosses val="autoZero"/>
        <c:crossBetween val="between"/>
      </c:valAx>
    </c:plotArea>
    <c:plotVisOnly val="1"/>
    <c:dispBlanksAs val="gap"/>
    <c:showDLblsOverMax val="0"/>
  </c:chart>
  <c:txPr>
    <a:bodyPr/>
    <a:lstStyle/>
    <a:p>
      <a:pPr>
        <a:defRPr sz="1200" b="1">
          <a:solidFill>
            <a:srgbClr val="803C5B"/>
          </a:solidFill>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p:cNvSpPr>
          <p:nvPr>
            <p:ph type="sldImg" idx="2"/>
          </p:nvPr>
        </p:nvSpPr>
        <p:spPr bwMode="auto">
          <a:xfrm>
            <a:off x="1143000" y="2411760"/>
            <a:ext cx="4572000" cy="170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s-ES" noProof="0" smtClean="0">
                <a:sym typeface="Noteworthy Bold" charset="0"/>
              </a:rPr>
              <a:t>Click to edit Master text styles</a:t>
            </a:r>
          </a:p>
          <a:p>
            <a:pPr lvl="1"/>
            <a:r>
              <a:rPr lang="es-ES" noProof="0" smtClean="0">
                <a:sym typeface="Noteworthy Bold" charset="0"/>
              </a:rPr>
              <a:t>Second level</a:t>
            </a:r>
          </a:p>
          <a:p>
            <a:pPr lvl="2"/>
            <a:r>
              <a:rPr lang="es-ES" noProof="0" smtClean="0">
                <a:sym typeface="Noteworthy Bold" charset="0"/>
              </a:rPr>
              <a:t>Third level</a:t>
            </a:r>
          </a:p>
          <a:p>
            <a:pPr lvl="3"/>
            <a:r>
              <a:rPr lang="es-ES" noProof="0" smtClean="0">
                <a:sym typeface="Noteworthy Bold" charset="0"/>
              </a:rPr>
              <a:t>Fourth level</a:t>
            </a:r>
          </a:p>
          <a:p>
            <a:pPr lvl="4"/>
            <a:r>
              <a:rPr lang="es-ES" noProof="0" smtClean="0">
                <a:sym typeface="Noteworthy Bold" charset="0"/>
              </a:rPr>
              <a:t>Fifth level</a:t>
            </a:r>
          </a:p>
        </p:txBody>
      </p:sp>
    </p:spTree>
    <p:extLst>
      <p:ext uri="{BB962C8B-B14F-4D97-AF65-F5344CB8AC3E}">
        <p14:creationId xmlns:p14="http://schemas.microsoft.com/office/powerpoint/2010/main" val="339960897"/>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27691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0429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390525"/>
            <a:ext cx="2925762" cy="832167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50875" y="390525"/>
            <a:ext cx="8624888" cy="832167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3145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91737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12032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34125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4829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3415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81906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60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57304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4391848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sym typeface="Helvetica Light"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859865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132705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390525"/>
            <a:ext cx="2925762" cy="832167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50875" y="390525"/>
            <a:ext cx="8624888" cy="832167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517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036532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6405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682762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098017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93219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47279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25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073146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2707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sym typeface="Helvetica Light"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029372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33671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390525"/>
            <a:ext cx="2925762" cy="832167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50875" y="390525"/>
            <a:ext cx="8624888" cy="832167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3780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8520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5853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10397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1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72158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sym typeface="Helvetica Light"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1223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3074" name="Picture 1" descr="background-16051_1280.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25" y="7253064"/>
            <a:ext cx="13017500" cy="6701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ctr" defTabSz="584200" rtl="0" eaLnBrk="0" fontAlgn="base" hangingPunct="0">
        <a:spcBef>
          <a:spcPct val="0"/>
        </a:spcBef>
        <a:spcAft>
          <a:spcPct val="0"/>
        </a:spcAft>
        <a:defRPr sz="8000">
          <a:solidFill>
            <a:srgbClr val="FFFFFF"/>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1pPr>
      <a:lvl2pPr marL="342900" indent="1143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2pPr>
      <a:lvl3pPr marL="685800" indent="2286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3pPr>
      <a:lvl4pPr marL="1028700" indent="3429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4pPr>
      <a:lvl5pPr marL="1371600" indent="4572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5pPr>
      <a:lvl6pPr marL="1828800" algn="l" defTabSz="584200" rtl="0" fontAlgn="base" hangingPunct="0">
        <a:spcBef>
          <a:spcPts val="4200"/>
        </a:spcBef>
        <a:spcAft>
          <a:spcPct val="0"/>
        </a:spcAft>
        <a:defRPr sz="3800">
          <a:solidFill>
            <a:srgbClr val="FFFFFF"/>
          </a:solidFill>
          <a:latin typeface="+mn-lt"/>
          <a:ea typeface="+mn-ea"/>
          <a:cs typeface="+mn-cs"/>
          <a:sym typeface="Helvetica Light" charset="0"/>
        </a:defRPr>
      </a:lvl6pPr>
      <a:lvl7pPr marL="2286000" algn="l" defTabSz="584200" rtl="0" fontAlgn="base" hangingPunct="0">
        <a:spcBef>
          <a:spcPts val="4200"/>
        </a:spcBef>
        <a:spcAft>
          <a:spcPct val="0"/>
        </a:spcAft>
        <a:defRPr sz="3800">
          <a:solidFill>
            <a:srgbClr val="FFFFFF"/>
          </a:solidFill>
          <a:latin typeface="+mn-lt"/>
          <a:ea typeface="+mn-ea"/>
          <a:cs typeface="+mn-cs"/>
          <a:sym typeface="Helvetica Light" charset="0"/>
        </a:defRPr>
      </a:lvl7pPr>
      <a:lvl8pPr marL="2743200" algn="l" defTabSz="584200" rtl="0" fontAlgn="base" hangingPunct="0">
        <a:spcBef>
          <a:spcPts val="4200"/>
        </a:spcBef>
        <a:spcAft>
          <a:spcPct val="0"/>
        </a:spcAft>
        <a:defRPr sz="3800">
          <a:solidFill>
            <a:srgbClr val="FFFFFF"/>
          </a:solidFill>
          <a:latin typeface="+mn-lt"/>
          <a:ea typeface="+mn-ea"/>
          <a:cs typeface="+mn-cs"/>
          <a:sym typeface="Helvetica Light" charset="0"/>
        </a:defRPr>
      </a:lvl8pPr>
      <a:lvl9pPr marL="3200400" algn="l" defTabSz="584200" rtl="0" fontAlgn="base" hangingPunct="0">
        <a:spcBef>
          <a:spcPts val="4200"/>
        </a:spcBef>
        <a:spcAft>
          <a:spcPct val="0"/>
        </a:spcAft>
        <a:defRPr sz="3800">
          <a:solidFill>
            <a:srgbClr val="FFFFFF"/>
          </a:solidFill>
          <a:latin typeface="+mn-lt"/>
          <a:ea typeface="+mn-ea"/>
          <a:cs typeface="+mn-cs"/>
          <a:sym typeface="Helvetica Light"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4098" name="Picture 1" descr="background-16051_1280.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25" y="6316960"/>
            <a:ext cx="13017500" cy="7637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584200" rtl="0" eaLnBrk="0" fontAlgn="base" hangingPunct="0">
        <a:spcBef>
          <a:spcPct val="0"/>
        </a:spcBef>
        <a:spcAft>
          <a:spcPct val="0"/>
        </a:spcAft>
        <a:defRPr sz="8000">
          <a:solidFill>
            <a:srgbClr val="FFFFFF"/>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1pPr>
      <a:lvl2pPr marL="342900" indent="1143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2pPr>
      <a:lvl3pPr marL="685800" indent="2286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3pPr>
      <a:lvl4pPr marL="1028700" indent="3429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4pPr>
      <a:lvl5pPr marL="1371600" indent="4572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5pPr>
      <a:lvl6pPr marL="1828800" algn="l" defTabSz="584200" rtl="0" fontAlgn="base" hangingPunct="0">
        <a:spcBef>
          <a:spcPts val="4200"/>
        </a:spcBef>
        <a:spcAft>
          <a:spcPct val="0"/>
        </a:spcAft>
        <a:defRPr sz="3800">
          <a:solidFill>
            <a:srgbClr val="FFFFFF"/>
          </a:solidFill>
          <a:latin typeface="+mn-lt"/>
          <a:ea typeface="+mn-ea"/>
          <a:cs typeface="+mn-cs"/>
          <a:sym typeface="Helvetica Light" charset="0"/>
        </a:defRPr>
      </a:lvl6pPr>
      <a:lvl7pPr marL="2286000" algn="l" defTabSz="584200" rtl="0" fontAlgn="base" hangingPunct="0">
        <a:spcBef>
          <a:spcPts val="4200"/>
        </a:spcBef>
        <a:spcAft>
          <a:spcPct val="0"/>
        </a:spcAft>
        <a:defRPr sz="3800">
          <a:solidFill>
            <a:srgbClr val="FFFFFF"/>
          </a:solidFill>
          <a:latin typeface="+mn-lt"/>
          <a:ea typeface="+mn-ea"/>
          <a:cs typeface="+mn-cs"/>
          <a:sym typeface="Helvetica Light" charset="0"/>
        </a:defRPr>
      </a:lvl7pPr>
      <a:lvl8pPr marL="2743200" algn="l" defTabSz="584200" rtl="0" fontAlgn="base" hangingPunct="0">
        <a:spcBef>
          <a:spcPts val="4200"/>
        </a:spcBef>
        <a:spcAft>
          <a:spcPct val="0"/>
        </a:spcAft>
        <a:defRPr sz="3800">
          <a:solidFill>
            <a:srgbClr val="FFFFFF"/>
          </a:solidFill>
          <a:latin typeface="+mn-lt"/>
          <a:ea typeface="+mn-ea"/>
          <a:cs typeface="+mn-cs"/>
          <a:sym typeface="Helvetica Light" charset="0"/>
        </a:defRPr>
      </a:lvl8pPr>
      <a:lvl9pPr marL="3200400" algn="l" defTabSz="584200" rtl="0" fontAlgn="base" hangingPunct="0">
        <a:spcBef>
          <a:spcPts val="4200"/>
        </a:spcBef>
        <a:spcAft>
          <a:spcPct val="0"/>
        </a:spcAft>
        <a:defRPr sz="3800">
          <a:solidFill>
            <a:srgbClr val="FFFFFF"/>
          </a:solidFill>
          <a:latin typeface="+mn-lt"/>
          <a:ea typeface="+mn-ea"/>
          <a:cs typeface="+mn-cs"/>
          <a:sym typeface="Helvetica Light"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5122" name="Picture 1" descr="background-16051_1280.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25" y="6749007"/>
            <a:ext cx="13017500" cy="5325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584200" rtl="0" eaLnBrk="0" fontAlgn="base" hangingPunct="0">
        <a:spcBef>
          <a:spcPct val="0"/>
        </a:spcBef>
        <a:spcAft>
          <a:spcPct val="0"/>
        </a:spcAft>
        <a:defRPr sz="8000">
          <a:solidFill>
            <a:srgbClr val="FFFFFF"/>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FFFFFF"/>
          </a:solidFill>
          <a:latin typeface="Helvetica Light" charset="0"/>
          <a:ea typeface="Helvetica Light"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1pPr>
      <a:lvl2pPr marL="342900" indent="1143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2pPr>
      <a:lvl3pPr marL="685800" indent="2286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3pPr>
      <a:lvl4pPr marL="1028700" indent="3429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4pPr>
      <a:lvl5pPr marL="1371600" indent="457200" algn="l" defTabSz="584200" rtl="0" eaLnBrk="0" fontAlgn="base" hangingPunct="0">
        <a:spcBef>
          <a:spcPts val="4200"/>
        </a:spcBef>
        <a:spcAft>
          <a:spcPct val="0"/>
        </a:spcAft>
        <a:defRPr sz="3800">
          <a:solidFill>
            <a:srgbClr val="FFFFFF"/>
          </a:solidFill>
          <a:latin typeface="+mn-lt"/>
          <a:ea typeface="+mn-ea"/>
          <a:cs typeface="+mn-cs"/>
          <a:sym typeface="Helvetica Light" charset="0"/>
        </a:defRPr>
      </a:lvl5pPr>
      <a:lvl6pPr marL="1828800" algn="l" defTabSz="584200" rtl="0" fontAlgn="base" hangingPunct="0">
        <a:spcBef>
          <a:spcPts val="4200"/>
        </a:spcBef>
        <a:spcAft>
          <a:spcPct val="0"/>
        </a:spcAft>
        <a:defRPr sz="3800">
          <a:solidFill>
            <a:srgbClr val="FFFFFF"/>
          </a:solidFill>
          <a:latin typeface="+mn-lt"/>
          <a:ea typeface="+mn-ea"/>
          <a:cs typeface="+mn-cs"/>
          <a:sym typeface="Helvetica Light" charset="0"/>
        </a:defRPr>
      </a:lvl6pPr>
      <a:lvl7pPr marL="2286000" algn="l" defTabSz="584200" rtl="0" fontAlgn="base" hangingPunct="0">
        <a:spcBef>
          <a:spcPts val="4200"/>
        </a:spcBef>
        <a:spcAft>
          <a:spcPct val="0"/>
        </a:spcAft>
        <a:defRPr sz="3800">
          <a:solidFill>
            <a:srgbClr val="FFFFFF"/>
          </a:solidFill>
          <a:latin typeface="+mn-lt"/>
          <a:ea typeface="+mn-ea"/>
          <a:cs typeface="+mn-cs"/>
          <a:sym typeface="Helvetica Light" charset="0"/>
        </a:defRPr>
      </a:lvl7pPr>
      <a:lvl8pPr marL="2743200" algn="l" defTabSz="584200" rtl="0" fontAlgn="base" hangingPunct="0">
        <a:spcBef>
          <a:spcPts val="4200"/>
        </a:spcBef>
        <a:spcAft>
          <a:spcPct val="0"/>
        </a:spcAft>
        <a:defRPr sz="3800">
          <a:solidFill>
            <a:srgbClr val="FFFFFF"/>
          </a:solidFill>
          <a:latin typeface="+mn-lt"/>
          <a:ea typeface="+mn-ea"/>
          <a:cs typeface="+mn-cs"/>
          <a:sym typeface="Helvetica Light" charset="0"/>
        </a:defRPr>
      </a:lvl8pPr>
      <a:lvl9pPr marL="3200400" algn="l" defTabSz="584200" rtl="0" fontAlgn="base" hangingPunct="0">
        <a:spcBef>
          <a:spcPts val="4200"/>
        </a:spcBef>
        <a:spcAft>
          <a:spcPct val="0"/>
        </a:spcAft>
        <a:defRPr sz="3800">
          <a:solidFill>
            <a:srgbClr val="FFFFFF"/>
          </a:solidFill>
          <a:latin typeface="+mn-lt"/>
          <a:ea typeface="+mn-ea"/>
          <a:cs typeface="+mn-cs"/>
          <a:sym typeface="Helvetica Light"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
          <p:cNvSpPr>
            <a:spLocks/>
          </p:cNvSpPr>
          <p:nvPr/>
        </p:nvSpPr>
        <p:spPr bwMode="auto">
          <a:xfrm>
            <a:off x="3190031" y="1955180"/>
            <a:ext cx="9360743" cy="1841500"/>
          </a:xfrm>
          <a:custGeom>
            <a:avLst/>
            <a:gdLst>
              <a:gd name="T0" fmla="*/ 6120680 w 21600"/>
              <a:gd name="T1" fmla="*/ 920849 h 21600"/>
              <a:gd name="T2" fmla="*/ 6120680 w 21600"/>
              <a:gd name="T3" fmla="*/ 920849 h 21600"/>
              <a:gd name="T4" fmla="*/ 6120680 w 21600"/>
              <a:gd name="T5" fmla="*/ 920849 h 21600"/>
              <a:gd name="T6" fmla="*/ 6120680 w 21600"/>
              <a:gd name="T7" fmla="*/ 92084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3800">
                <a:solidFill>
                  <a:srgbClr val="FFFFFF"/>
                </a:solidFill>
                <a:latin typeface="Helvetica Light" charset="0"/>
                <a:ea typeface="Helvetica Light" charset="0"/>
                <a:cs typeface="Helvetica Light" charset="0"/>
                <a:sym typeface="Helvetica Light" charset="0"/>
              </a:defRPr>
            </a:lvl1pPr>
            <a:lvl2pPr marL="742950" indent="-285750"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r" eaLnBrk="1"/>
            <a:r>
              <a:rPr lang="en-US" altLang="es-ES" sz="6600" b="1" dirty="0" smtClean="0">
                <a:solidFill>
                  <a:srgbClr val="79AF35"/>
                </a:solidFill>
                <a:latin typeface="Adobe Ming Std L" pitchFamily="18" charset="-128"/>
                <a:ea typeface="Adobe Ming Std L" pitchFamily="18" charset="-128"/>
                <a:cs typeface="ヒラギノ角ゴ ProN W6" charset="0"/>
                <a:sym typeface="ヒラギノ角ゴ ProN W6" charset="0"/>
              </a:rPr>
              <a:t>Green economy</a:t>
            </a:r>
            <a:r>
              <a:rPr lang="en-US" altLang="es-ES" sz="5400" b="1" dirty="0" smtClean="0">
                <a:solidFill>
                  <a:srgbClr val="79AF35"/>
                </a:solidFill>
                <a:latin typeface="Adobe Ming Std L" pitchFamily="18" charset="-128"/>
                <a:ea typeface="Adobe Ming Std L" pitchFamily="18" charset="-128"/>
                <a:cs typeface="ヒラギノ角ゴ ProN W6" charset="0"/>
                <a:sym typeface="ヒラギノ角ゴ ProN W6" charset="0"/>
              </a:rPr>
              <a:t> </a:t>
            </a:r>
            <a:r>
              <a:rPr lang="en-US" altLang="es-ES" sz="5400" b="1" i="1" dirty="0">
                <a:solidFill>
                  <a:srgbClr val="79AF35"/>
                </a:solidFill>
                <a:latin typeface="ヒラギノ角ゴ ProN W6" charset="0"/>
                <a:ea typeface="ヒラギノ角ゴ ProN W6" charset="0"/>
                <a:cs typeface="ヒラギノ角ゴ ProN W6" charset="0"/>
                <a:sym typeface="ヒラギノ角ゴ ProN W6" charset="0"/>
              </a:rPr>
              <a:t>and</a:t>
            </a:r>
            <a:r>
              <a:rPr lang="en-US" altLang="es-ES" sz="5400" b="1" dirty="0">
                <a:solidFill>
                  <a:srgbClr val="79AF35"/>
                </a:solidFill>
                <a:latin typeface="ヒラギノ角ゴ ProN W6" charset="0"/>
                <a:ea typeface="ヒラギノ角ゴ ProN W6" charset="0"/>
                <a:cs typeface="ヒラギノ角ゴ ProN W6" charset="0"/>
                <a:sym typeface="ヒラギノ角ゴ ProN W6" charset="0"/>
              </a:rPr>
              <a:t> </a:t>
            </a:r>
            <a:r>
              <a:rPr lang="en-US" altLang="es-ES" sz="6000" b="1" dirty="0" smtClean="0">
                <a:solidFill>
                  <a:srgbClr val="79AF35"/>
                </a:solidFill>
                <a:latin typeface="ヒラギノ角ゴ ProN W6" charset="0"/>
                <a:ea typeface="ヒラギノ角ゴ ProN W6" charset="0"/>
                <a:cs typeface="ヒラギノ角ゴ ProN W6" charset="0"/>
                <a:sym typeface="ヒラギノ角ゴ ProN W6" charset="0"/>
              </a:rPr>
              <a:t>Platforms </a:t>
            </a:r>
            <a:endParaRPr lang="en-US" altLang="es-ES" sz="6000" b="1" dirty="0">
              <a:solidFill>
                <a:srgbClr val="79AF35"/>
              </a:solidFill>
              <a:latin typeface="Berlin Sans FB" pitchFamily="34" charset="0"/>
              <a:ea typeface="ヒラギノ角ゴ ProN W6" charset="0"/>
              <a:cs typeface="ヒラギノ角ゴ ProN W6" charset="0"/>
              <a:sym typeface="ヒラギノ角ゴ ProN W6" charset="0"/>
            </a:endParaRPr>
          </a:p>
          <a:p>
            <a:pPr eaLnBrk="1"/>
            <a:endParaRPr lang="es-ES" altLang="es-ES" dirty="0"/>
          </a:p>
        </p:txBody>
      </p:sp>
      <p:sp>
        <p:nvSpPr>
          <p:cNvPr id="9219" name="AutoShape 2"/>
          <p:cNvSpPr>
            <a:spLocks/>
          </p:cNvSpPr>
          <p:nvPr/>
        </p:nvSpPr>
        <p:spPr bwMode="auto">
          <a:xfrm>
            <a:off x="1173808" y="4763368"/>
            <a:ext cx="8737404" cy="1337568"/>
          </a:xfrm>
          <a:custGeom>
            <a:avLst/>
            <a:gdLst>
              <a:gd name="T0" fmla="*/ 5724636 w 21600"/>
              <a:gd name="T1" fmla="*/ 370396 h 21600"/>
              <a:gd name="T2" fmla="*/ 5724636 w 21600"/>
              <a:gd name="T3" fmla="*/ 370396 h 21600"/>
              <a:gd name="T4" fmla="*/ 5724636 w 21600"/>
              <a:gd name="T5" fmla="*/ 370396 h 21600"/>
              <a:gd name="T6" fmla="*/ 5724636 w 21600"/>
              <a:gd name="T7" fmla="*/ 37039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3800">
                <a:solidFill>
                  <a:srgbClr val="FFFFFF"/>
                </a:solidFill>
                <a:latin typeface="Helvetica Light" charset="0"/>
                <a:ea typeface="Helvetica Light" charset="0"/>
                <a:cs typeface="Helvetica Light" charset="0"/>
                <a:sym typeface="Helvetica Light" charset="0"/>
              </a:defRPr>
            </a:lvl1pPr>
            <a:lvl2pPr marL="742950" indent="-285750"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r" eaLnBrk="1"/>
            <a:r>
              <a:rPr lang="en-US" altLang="es-ES" sz="3600" b="1" i="1" dirty="0" smtClean="0">
                <a:solidFill>
                  <a:srgbClr val="79AF35"/>
                </a:solidFill>
                <a:latin typeface="ヒラギノ角ゴ ProN W3" charset="0"/>
                <a:ea typeface="ヒラギノ角ゴ ProN W3" charset="0"/>
                <a:cs typeface="ヒラギノ角ゴ ProN W3" charset="0"/>
                <a:sym typeface="ヒラギノ角ゴ ProN W3" charset="0"/>
              </a:rPr>
              <a:t>Pioneers into Practice - Crucible II</a:t>
            </a:r>
          </a:p>
          <a:p>
            <a:pPr algn="r" eaLnBrk="1"/>
            <a:endParaRPr lang="en-US" altLang="es-ES" sz="2800" i="1" dirty="0" smtClean="0">
              <a:solidFill>
                <a:srgbClr val="79AF35"/>
              </a:solidFill>
              <a:latin typeface="ヒラギノ角ゴ ProN W3" charset="0"/>
              <a:ea typeface="ヒラギノ角ゴ ProN W3" charset="0"/>
              <a:cs typeface="ヒラギノ角ゴ ProN W3" charset="0"/>
              <a:sym typeface="ヒラギノ角ゴ ProN W3" charset="0"/>
            </a:endParaRPr>
          </a:p>
          <a:p>
            <a:pPr algn="r" eaLnBrk="1"/>
            <a:endParaRPr lang="en-US" altLang="es-ES" sz="2800" i="1" dirty="0" smtClean="0">
              <a:solidFill>
                <a:srgbClr val="79AF35"/>
              </a:solidFill>
              <a:latin typeface="ヒラギノ角ゴ ProN W3" charset="0"/>
              <a:ea typeface="ヒラギノ角ゴ ProN W3" charset="0"/>
              <a:cs typeface="ヒラギノ角ゴ ProN W3" charset="0"/>
              <a:sym typeface="ヒラギノ角ゴ ProN W3" charset="0"/>
            </a:endParaRPr>
          </a:p>
          <a:p>
            <a:pPr algn="r" eaLnBrk="1"/>
            <a:r>
              <a:rPr lang="en-US" altLang="es-ES" sz="2800" i="1" dirty="0" smtClean="0">
                <a:solidFill>
                  <a:srgbClr val="79AF35"/>
                </a:solidFill>
                <a:latin typeface="ヒラギノ角ゴ ProN W3" charset="0"/>
                <a:ea typeface="ヒラギノ角ゴ ProN W3" charset="0"/>
                <a:cs typeface="ヒラギノ角ゴ ProN W3" charset="0"/>
                <a:sym typeface="ヒラギノ角ゴ ProN W3" charset="0"/>
              </a:rPr>
              <a:t>Cristian Matti </a:t>
            </a:r>
          </a:p>
          <a:p>
            <a:pPr algn="r" eaLnBrk="1"/>
            <a:r>
              <a:rPr lang="en-US" altLang="es-ES" sz="2800" i="1" dirty="0" smtClean="0">
                <a:solidFill>
                  <a:srgbClr val="79AF35"/>
                </a:solidFill>
                <a:latin typeface="ヒラギノ角ゴ ProN W3" charset="0"/>
                <a:ea typeface="ヒラギノ角ゴ ProN W3" charset="0"/>
                <a:cs typeface="ヒラギノ角ゴ ProN W3" charset="0"/>
                <a:sym typeface="ヒラギノ角ゴ ProN W3" charset="0"/>
              </a:rPr>
              <a:t>Valencia, 14 November </a:t>
            </a:r>
            <a:r>
              <a:rPr lang="en-US" altLang="es-ES" sz="2800" i="1" dirty="0" smtClean="0">
                <a:solidFill>
                  <a:srgbClr val="79AF35"/>
                </a:solidFill>
                <a:latin typeface="ヒラギノ角ゴ ProN W3" charset="0"/>
                <a:sym typeface="ヒラギノ角ゴ ProN W3" charset="0"/>
              </a:rPr>
              <a:t>2013</a:t>
            </a:r>
            <a:endParaRPr lang="en-US" altLang="es-ES" sz="2000" i="1" dirty="0"/>
          </a:p>
        </p:txBody>
      </p:sp>
      <p:pic>
        <p:nvPicPr>
          <p:cNvPr id="6" name="Afbeelding 4" descr="http://www.climate-kic-proposal.org/k_img_kic/kic_180.gif"/>
          <p:cNvPicPr>
            <a:picLocks noChangeAspect="1" noChangeArrowheads="1"/>
          </p:cNvPicPr>
          <p:nvPr/>
        </p:nvPicPr>
        <p:blipFill>
          <a:blip r:embed="rId2"/>
          <a:srcRect/>
          <a:stretch>
            <a:fillRect/>
          </a:stretch>
        </p:blipFill>
        <p:spPr bwMode="auto">
          <a:xfrm>
            <a:off x="607022" y="169069"/>
            <a:ext cx="1426592" cy="1426594"/>
          </a:xfrm>
          <a:prstGeom prst="rect">
            <a:avLst/>
          </a:prstGeom>
          <a:noFill/>
          <a:ln w="9525">
            <a:noFill/>
            <a:miter lim="800000"/>
            <a:headEnd/>
            <a:tailEnd/>
          </a:ln>
        </p:spPr>
      </p:pic>
      <p:sp>
        <p:nvSpPr>
          <p:cNvPr id="7" name="Text Box 5"/>
          <p:cNvSpPr txBox="1">
            <a:spLocks noChangeArrowheads="1"/>
          </p:cNvSpPr>
          <p:nvPr/>
        </p:nvSpPr>
        <p:spPr bwMode="auto">
          <a:xfrm>
            <a:off x="8086576" y="649798"/>
            <a:ext cx="4824536" cy="465137"/>
          </a:xfrm>
          <a:prstGeom prst="rect">
            <a:avLst/>
          </a:prstGeom>
          <a:noFill/>
          <a:ln w="9525">
            <a:noFill/>
            <a:miter lim="800000"/>
            <a:headEnd/>
            <a:tailEnd/>
          </a:ln>
        </p:spPr>
        <p:txBody>
          <a:bodyPr tIns="91440" bIns="91440"/>
          <a:lstStyle/>
          <a:p>
            <a:pPr algn="r">
              <a:spcAft>
                <a:spcPts val="1000"/>
              </a:spcAft>
            </a:pPr>
            <a:r>
              <a:rPr lang="cy-GB" sz="1400" dirty="0">
                <a:solidFill>
                  <a:srgbClr val="006690"/>
                </a:solidFill>
                <a:latin typeface="Helvetica Neue Light"/>
              </a:rPr>
              <a:t>Regional Innovation Implementation Community (RIC)</a:t>
            </a:r>
            <a:endParaRPr lang="nl-NL" sz="1400" dirty="0"/>
          </a:p>
        </p:txBody>
      </p:sp>
      <p:pic>
        <p:nvPicPr>
          <p:cNvPr id="8" name="Picture 6"/>
          <p:cNvPicPr>
            <a:picLocks noChangeAspect="1" noChangeArrowheads="1"/>
          </p:cNvPicPr>
          <p:nvPr/>
        </p:nvPicPr>
        <p:blipFill>
          <a:blip r:embed="rId3"/>
          <a:srcRect/>
          <a:stretch>
            <a:fillRect/>
          </a:stretch>
        </p:blipFill>
        <p:spPr bwMode="auto">
          <a:xfrm>
            <a:off x="9454728" y="90278"/>
            <a:ext cx="1678975" cy="1584176"/>
          </a:xfrm>
          <a:prstGeom prst="rect">
            <a:avLst/>
          </a:prstGeom>
          <a:noFill/>
          <a:ln w="9525">
            <a:noFill/>
            <a:miter lim="800000"/>
            <a:headEnd/>
            <a:tailEnd/>
          </a:ln>
        </p:spPr>
      </p:pic>
      <p:sp>
        <p:nvSpPr>
          <p:cNvPr id="9" name="Rectangle 7"/>
          <p:cNvSpPr>
            <a:spLocks noChangeArrowheads="1"/>
          </p:cNvSpPr>
          <p:nvPr/>
        </p:nvSpPr>
        <p:spPr bwMode="auto">
          <a:xfrm>
            <a:off x="211734" y="653766"/>
            <a:ext cx="9144000" cy="457200"/>
          </a:xfrm>
          <a:prstGeom prst="rect">
            <a:avLst/>
          </a:prstGeom>
          <a:noFill/>
          <a:ln w="9525">
            <a:noFill/>
            <a:miter lim="800000"/>
            <a:headEnd/>
            <a:tailEnd/>
          </a:ln>
        </p:spPr>
        <p:txBody>
          <a:bodyPr wrap="none" anchor="ctr">
            <a:spAutoFit/>
          </a:bodyPr>
          <a:lstStyle/>
          <a:p>
            <a:endParaRPr lang="nl-NL">
              <a:latin typeface="Calibri" pitchFamily="34" charset="0"/>
            </a:endParaRPr>
          </a:p>
        </p:txBody>
      </p:sp>
      <p:pic>
        <p:nvPicPr>
          <p:cNvPr id="10" name="Picture 2" descr="C:\Users\ASUS\AppData\Local\Temp\logotipo_eng.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6704" y="5340885"/>
            <a:ext cx="1915277" cy="10480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4888" y="6567433"/>
            <a:ext cx="1944216" cy="973663"/>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4220" y="6251185"/>
            <a:ext cx="3360068" cy="233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1 CuadroTexto"/>
          <p:cNvSpPr txBox="1">
            <a:spLocks noChangeArrowheads="1"/>
          </p:cNvSpPr>
          <p:nvPr/>
        </p:nvSpPr>
        <p:spPr bwMode="auto">
          <a:xfrm>
            <a:off x="9094788" y="196280"/>
            <a:ext cx="3455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a:defRPr sz="3800">
                <a:solidFill>
                  <a:srgbClr val="FFFFFF"/>
                </a:solidFill>
                <a:latin typeface="Helvetica Light" charset="0"/>
                <a:ea typeface="Helvetica Light" charset="0"/>
                <a:cs typeface="Helvetica Light" charset="0"/>
                <a:sym typeface="Helvetica Light" charset="0"/>
              </a:defRPr>
            </a:lvl1pPr>
            <a:lvl2pPr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marL="0" lvl="1" indent="0" algn="r" eaLnBrk="1">
              <a:spcBef>
                <a:spcPts val="4200"/>
              </a:spcBef>
              <a:buSzPct val="100000"/>
            </a:pPr>
            <a:r>
              <a:rPr lang="es-ES" altLang="es-ES" sz="3200" b="1" i="1" dirty="0" smtClean="0">
                <a:solidFill>
                  <a:srgbClr val="79AF35"/>
                </a:solidFill>
                <a:latin typeface="ヒラギノ角ゴ ProN W3" charset="0"/>
                <a:ea typeface="ヒラギノ角ゴ ProN W3" charset="0"/>
                <a:cs typeface="ヒラギノ角ゴ ProN W3" charset="0"/>
              </a:rPr>
              <a:t>Green </a:t>
            </a:r>
            <a:r>
              <a:rPr lang="es-ES" altLang="es-ES" sz="3200" b="1" i="1" dirty="0" err="1" smtClean="0">
                <a:solidFill>
                  <a:srgbClr val="79AF35"/>
                </a:solidFill>
                <a:latin typeface="ヒラギノ角ゴ ProN W3" charset="0"/>
                <a:ea typeface="ヒラギノ角ゴ ProN W3" charset="0"/>
                <a:cs typeface="ヒラギノ角ゴ ProN W3" charset="0"/>
              </a:rPr>
              <a:t>economy</a:t>
            </a:r>
            <a:endParaRPr lang="es-ES" altLang="es-ES" sz="3200" b="1" i="1" dirty="0">
              <a:solidFill>
                <a:srgbClr val="79AF35"/>
              </a:solidFill>
              <a:latin typeface="ヒラギノ角ゴ ProN W3" charset="0"/>
              <a:ea typeface="ヒラギノ角ゴ ProN W3" charset="0"/>
              <a:cs typeface="ヒラギノ角ゴ ProN W3" charset="0"/>
            </a:endParaRPr>
          </a:p>
        </p:txBody>
      </p:sp>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l="17446" r="16978"/>
          <a:stretch/>
        </p:blipFill>
        <p:spPr>
          <a:xfrm>
            <a:off x="523203" y="4804792"/>
            <a:ext cx="2234781" cy="2538451"/>
          </a:xfrm>
          <a:prstGeom prst="rect">
            <a:avLst/>
          </a:prstGeom>
        </p:spPr>
      </p:pic>
      <p:sp>
        <p:nvSpPr>
          <p:cNvPr id="4" name="3 Rectángulo"/>
          <p:cNvSpPr/>
          <p:nvPr/>
        </p:nvSpPr>
        <p:spPr>
          <a:xfrm>
            <a:off x="165696" y="1132384"/>
            <a:ext cx="12025039" cy="3046988"/>
          </a:xfrm>
          <a:prstGeom prst="rect">
            <a:avLst/>
          </a:prstGeom>
        </p:spPr>
        <p:txBody>
          <a:bodyPr wrap="square">
            <a:spAutoFit/>
          </a:bodyPr>
          <a:lstStyle/>
          <a:p>
            <a:pPr algn="l"/>
            <a:r>
              <a:rPr lang="en-US" sz="2400" b="1" dirty="0" smtClean="0">
                <a:solidFill>
                  <a:schemeClr val="accent1">
                    <a:lumMod val="75000"/>
                  </a:schemeClr>
                </a:solidFill>
              </a:rPr>
              <a:t>According to OECD (2011) </a:t>
            </a:r>
          </a:p>
          <a:p>
            <a:pPr algn="l"/>
            <a:endParaRPr lang="en-US" sz="2400" dirty="0" smtClean="0">
              <a:solidFill>
                <a:schemeClr val="accent6"/>
              </a:solidFill>
            </a:endParaRPr>
          </a:p>
          <a:p>
            <a:pPr marL="446088" algn="just"/>
            <a:r>
              <a:rPr lang="en-US" sz="2400" i="1" dirty="0" smtClean="0">
                <a:solidFill>
                  <a:schemeClr val="accent6"/>
                </a:solidFill>
              </a:rPr>
              <a:t>“green growth means fostering </a:t>
            </a:r>
            <a:r>
              <a:rPr lang="en-US" sz="2400" i="1" u="sng" dirty="0" smtClean="0">
                <a:solidFill>
                  <a:schemeClr val="accent6"/>
                </a:solidFill>
              </a:rPr>
              <a:t>economic growth</a:t>
            </a:r>
            <a:r>
              <a:rPr lang="en-US" sz="2400" i="1" dirty="0" smtClean="0">
                <a:solidFill>
                  <a:schemeClr val="accent6"/>
                </a:solidFill>
              </a:rPr>
              <a:t> and development by </a:t>
            </a:r>
            <a:r>
              <a:rPr lang="en-US" sz="2400" i="1" u="sng" dirty="0" smtClean="0">
                <a:solidFill>
                  <a:schemeClr val="accent6"/>
                </a:solidFill>
              </a:rPr>
              <a:t>creating opportunities</a:t>
            </a:r>
            <a:r>
              <a:rPr lang="en-US" sz="2400" i="1" dirty="0" smtClean="0">
                <a:solidFill>
                  <a:schemeClr val="accent6"/>
                </a:solidFill>
              </a:rPr>
              <a:t> on the basis of </a:t>
            </a:r>
            <a:r>
              <a:rPr lang="en-US" sz="2400" b="1" i="1" dirty="0">
                <a:solidFill>
                  <a:schemeClr val="accent1">
                    <a:lumMod val="75000"/>
                  </a:schemeClr>
                </a:solidFill>
              </a:rPr>
              <a:t>ensuring natural assets </a:t>
            </a:r>
            <a:r>
              <a:rPr lang="en-US" sz="2400" i="1" dirty="0" smtClean="0">
                <a:solidFill>
                  <a:schemeClr val="accent6"/>
                </a:solidFill>
              </a:rPr>
              <a:t>to create and maintain provision of goods and services for society. </a:t>
            </a:r>
            <a:r>
              <a:rPr lang="en-US" sz="2400" b="1" i="1" dirty="0" smtClean="0">
                <a:solidFill>
                  <a:schemeClr val="accent1">
                    <a:lumMod val="75000"/>
                  </a:schemeClr>
                </a:solidFill>
              </a:rPr>
              <a:t>Innovation</a:t>
            </a:r>
            <a:r>
              <a:rPr lang="en-US" sz="2400" i="1" dirty="0" smtClean="0">
                <a:solidFill>
                  <a:schemeClr val="accent1">
                    <a:lumMod val="75000"/>
                  </a:schemeClr>
                </a:solidFill>
              </a:rPr>
              <a:t> </a:t>
            </a:r>
            <a:r>
              <a:rPr lang="en-US" sz="2400" i="1" dirty="0" smtClean="0">
                <a:solidFill>
                  <a:schemeClr val="accent6"/>
                </a:solidFill>
              </a:rPr>
              <a:t>is considered the key in this process by contributing to decouple growth from natural capital depletion through process of creative destruction which leads to </a:t>
            </a:r>
            <a:r>
              <a:rPr lang="en-US" sz="2400" b="1" i="1" dirty="0">
                <a:solidFill>
                  <a:schemeClr val="accent1">
                    <a:lumMod val="75000"/>
                  </a:schemeClr>
                </a:solidFill>
              </a:rPr>
              <a:t>new ideas</a:t>
            </a:r>
            <a:r>
              <a:rPr lang="en-US" sz="2400" i="1" dirty="0" smtClean="0">
                <a:solidFill>
                  <a:schemeClr val="accent6"/>
                </a:solidFill>
              </a:rPr>
              <a:t>, </a:t>
            </a:r>
            <a:r>
              <a:rPr lang="en-US" sz="2400" i="1" u="sng" dirty="0" smtClean="0">
                <a:solidFill>
                  <a:schemeClr val="accent6"/>
                </a:solidFill>
              </a:rPr>
              <a:t>new business models </a:t>
            </a:r>
            <a:r>
              <a:rPr lang="en-US" sz="2400" i="1" dirty="0" smtClean="0">
                <a:solidFill>
                  <a:schemeClr val="accent6"/>
                </a:solidFill>
              </a:rPr>
              <a:t>and therefore </a:t>
            </a:r>
            <a:r>
              <a:rPr lang="en-US" sz="2400" i="1" u="sng" dirty="0" smtClean="0">
                <a:solidFill>
                  <a:schemeClr val="accent6"/>
                </a:solidFill>
              </a:rPr>
              <a:t>new markets and </a:t>
            </a:r>
            <a:r>
              <a:rPr lang="en-US" sz="2400" b="1" i="1" dirty="0">
                <a:solidFill>
                  <a:schemeClr val="accent1">
                    <a:lumMod val="75000"/>
                  </a:schemeClr>
                </a:solidFill>
              </a:rPr>
              <a:t>new jobs</a:t>
            </a:r>
            <a:r>
              <a:rPr lang="en-US" sz="2400" i="1" dirty="0" smtClean="0">
                <a:solidFill>
                  <a:schemeClr val="accent6"/>
                </a:solidFill>
              </a:rPr>
              <a:t>.”</a:t>
            </a:r>
            <a:endParaRPr lang="es-ES" sz="2400" i="1" dirty="0">
              <a:solidFill>
                <a:schemeClr val="accent6"/>
              </a:solidFill>
            </a:endParaRPr>
          </a:p>
        </p:txBody>
      </p:sp>
      <p:sp>
        <p:nvSpPr>
          <p:cNvPr id="5" name="4 Rectángulo"/>
          <p:cNvSpPr/>
          <p:nvPr/>
        </p:nvSpPr>
        <p:spPr>
          <a:xfrm>
            <a:off x="5422281" y="4732784"/>
            <a:ext cx="7366495" cy="3416320"/>
          </a:xfrm>
          <a:prstGeom prst="rect">
            <a:avLst/>
          </a:prstGeom>
        </p:spPr>
        <p:txBody>
          <a:bodyPr wrap="square">
            <a:spAutoFit/>
          </a:bodyPr>
          <a:lstStyle/>
          <a:p>
            <a:pPr algn="r"/>
            <a:r>
              <a:rPr lang="en-US" sz="2400" i="1" dirty="0" smtClean="0">
                <a:solidFill>
                  <a:schemeClr val="accent6"/>
                </a:solidFill>
              </a:rPr>
              <a:t>“This </a:t>
            </a:r>
            <a:r>
              <a:rPr lang="en-US" sz="2400" i="1" dirty="0">
                <a:solidFill>
                  <a:schemeClr val="accent6"/>
                </a:solidFill>
              </a:rPr>
              <a:t>approach states that </a:t>
            </a:r>
            <a:r>
              <a:rPr lang="en-US" sz="2400" b="1" i="1" dirty="0">
                <a:solidFill>
                  <a:schemeClr val="accent1">
                    <a:lumMod val="75000"/>
                  </a:schemeClr>
                </a:solidFill>
              </a:rPr>
              <a:t>business</a:t>
            </a:r>
            <a:r>
              <a:rPr lang="en-US" sz="2400" i="1" u="sng" dirty="0">
                <a:solidFill>
                  <a:schemeClr val="accent6"/>
                </a:solidFill>
              </a:rPr>
              <a:t> is the main driver of </a:t>
            </a:r>
            <a:r>
              <a:rPr lang="en-US" sz="2400" b="1" i="1" dirty="0">
                <a:solidFill>
                  <a:schemeClr val="accent1">
                    <a:lumMod val="75000"/>
                  </a:schemeClr>
                </a:solidFill>
              </a:rPr>
              <a:t>green innovation </a:t>
            </a:r>
            <a:r>
              <a:rPr lang="en-US" sz="2400" i="1" dirty="0">
                <a:solidFill>
                  <a:schemeClr val="accent6"/>
                </a:solidFill>
              </a:rPr>
              <a:t>while </a:t>
            </a:r>
            <a:r>
              <a:rPr lang="en-US" sz="2400" b="1" i="1" dirty="0">
                <a:solidFill>
                  <a:schemeClr val="accent1">
                    <a:lumMod val="75000"/>
                  </a:schemeClr>
                </a:solidFill>
              </a:rPr>
              <a:t>government action </a:t>
            </a:r>
            <a:r>
              <a:rPr lang="en-US" sz="2400" i="1" dirty="0">
                <a:solidFill>
                  <a:schemeClr val="accent6"/>
                </a:solidFill>
              </a:rPr>
              <a:t>is critical to facilitate the context and overcome </a:t>
            </a:r>
            <a:r>
              <a:rPr lang="en-US" sz="2400" i="1" u="sng" dirty="0">
                <a:solidFill>
                  <a:schemeClr val="accent6"/>
                </a:solidFill>
              </a:rPr>
              <a:t>market failures</a:t>
            </a:r>
            <a:r>
              <a:rPr lang="en-US" sz="2400" i="1" dirty="0">
                <a:solidFill>
                  <a:schemeClr val="accent6"/>
                </a:solidFill>
              </a:rPr>
              <a:t>. </a:t>
            </a:r>
            <a:endParaRPr lang="en-US" sz="2400" i="1" dirty="0" smtClean="0">
              <a:solidFill>
                <a:schemeClr val="accent6"/>
              </a:solidFill>
            </a:endParaRPr>
          </a:p>
          <a:p>
            <a:pPr algn="r"/>
            <a:r>
              <a:rPr lang="en-US" sz="2400" i="1" dirty="0" smtClean="0">
                <a:solidFill>
                  <a:schemeClr val="accent6"/>
                </a:solidFill>
              </a:rPr>
              <a:t>The </a:t>
            </a:r>
            <a:r>
              <a:rPr lang="en-US" sz="2400" i="1" u="sng" dirty="0">
                <a:solidFill>
                  <a:schemeClr val="accent6"/>
                </a:solidFill>
              </a:rPr>
              <a:t>government interventions</a:t>
            </a:r>
            <a:r>
              <a:rPr lang="en-US" sz="2400" b="1" i="1" dirty="0">
                <a:solidFill>
                  <a:schemeClr val="accent1">
                    <a:lumMod val="75000"/>
                  </a:schemeClr>
                </a:solidFill>
              </a:rPr>
              <a:t> </a:t>
            </a:r>
            <a:r>
              <a:rPr lang="en-US" sz="2400" i="1" dirty="0">
                <a:solidFill>
                  <a:schemeClr val="accent6"/>
                </a:solidFill>
              </a:rPr>
              <a:t>focus in specific aspects such as highlight trends by </a:t>
            </a:r>
            <a:r>
              <a:rPr lang="en-US" sz="2400" i="1" u="sng" dirty="0">
                <a:solidFill>
                  <a:schemeClr val="accent6"/>
                </a:solidFill>
              </a:rPr>
              <a:t>market signals</a:t>
            </a:r>
            <a:r>
              <a:rPr lang="en-US" sz="2400" i="1" dirty="0">
                <a:solidFill>
                  <a:schemeClr val="accent6"/>
                </a:solidFill>
              </a:rPr>
              <a:t>, </a:t>
            </a:r>
            <a:r>
              <a:rPr lang="en-US" sz="2400" i="1" u="sng" dirty="0">
                <a:solidFill>
                  <a:schemeClr val="accent6"/>
                </a:solidFill>
              </a:rPr>
              <a:t>long term R&amp;D support</a:t>
            </a:r>
            <a:r>
              <a:rPr lang="en-US" sz="2400" i="1" dirty="0">
                <a:solidFill>
                  <a:schemeClr val="accent6"/>
                </a:solidFill>
              </a:rPr>
              <a:t>, and breaking </a:t>
            </a:r>
            <a:r>
              <a:rPr lang="en-US" sz="2400" b="1" i="1" dirty="0">
                <a:solidFill>
                  <a:schemeClr val="accent1">
                    <a:lumMod val="75000"/>
                  </a:schemeClr>
                </a:solidFill>
              </a:rPr>
              <a:t>path dependence</a:t>
            </a:r>
            <a:r>
              <a:rPr lang="en-US" sz="2400" i="1" dirty="0">
                <a:solidFill>
                  <a:schemeClr val="accent6"/>
                </a:solidFill>
              </a:rPr>
              <a:t> and, facilitate diffusion and </a:t>
            </a:r>
            <a:r>
              <a:rPr lang="en-US" sz="2400" b="1" i="1" dirty="0">
                <a:solidFill>
                  <a:schemeClr val="accent1">
                    <a:lumMod val="75000"/>
                  </a:schemeClr>
                </a:solidFill>
              </a:rPr>
              <a:t>adoption of new technologies</a:t>
            </a:r>
            <a:r>
              <a:rPr lang="en-US" sz="2400" i="1" dirty="0">
                <a:solidFill>
                  <a:schemeClr val="accent6"/>
                </a:solidFill>
              </a:rPr>
              <a:t>. </a:t>
            </a:r>
            <a:r>
              <a:rPr lang="en-US" sz="2400" i="1" dirty="0" smtClean="0">
                <a:solidFill>
                  <a:schemeClr val="accent6"/>
                </a:solidFill>
              </a:rPr>
              <a:t>“</a:t>
            </a:r>
            <a:endParaRPr lang="es-ES" sz="2400" i="1" dirty="0">
              <a:solidFill>
                <a:schemeClr val="accent6"/>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893888" y="1708448"/>
            <a:ext cx="9073008"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sz="3800">
                <a:solidFill>
                  <a:srgbClr val="FFFFFF"/>
                </a:solidFill>
                <a:latin typeface="Helvetica Light" charset="0"/>
                <a:ea typeface="Helvetica Light" charset="0"/>
                <a:cs typeface="Helvetica Light" charset="0"/>
                <a:sym typeface="Helvetica Light" charset="0"/>
              </a:defRPr>
            </a:lvl1pPr>
            <a:lvl2pPr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marL="0" lvl="1" indent="0" algn="l" eaLnBrk="1">
              <a:spcBef>
                <a:spcPts val="4200"/>
              </a:spcBef>
              <a:buSzPct val="100000"/>
            </a:pPr>
            <a:r>
              <a:rPr lang="en-US" altLang="es-ES" sz="3200" b="1" i="1" dirty="0" smtClean="0">
                <a:solidFill>
                  <a:srgbClr val="79AF35"/>
                </a:solidFill>
                <a:latin typeface="ヒラギノ角ゴ ProN W3" charset="0"/>
                <a:ea typeface="ヒラギノ角ゴ ProN W3" charset="0"/>
                <a:cs typeface="ヒラギノ角ゴ ProN W3" charset="0"/>
              </a:rPr>
              <a:t>Green economy by OECD</a:t>
            </a:r>
          </a:p>
          <a:p>
            <a:pPr marL="0" lvl="1" indent="0" algn="r" eaLnBrk="1">
              <a:spcBef>
                <a:spcPts val="4200"/>
              </a:spcBef>
              <a:buSzPct val="100000"/>
            </a:pPr>
            <a:r>
              <a:rPr lang="en-US" altLang="es-ES" sz="3200" b="1" i="1" dirty="0" smtClean="0">
                <a:solidFill>
                  <a:schemeClr val="accent5"/>
                </a:solidFill>
                <a:latin typeface="ヒラギノ角ゴ ProN W3" charset="0"/>
                <a:ea typeface="ヒラギノ角ゴ ProN W3" charset="0"/>
                <a:cs typeface="ヒラギノ角ゴ ProN W3" charset="0"/>
              </a:rPr>
              <a:t>……does it sound familiar?</a:t>
            </a:r>
            <a:endParaRPr lang="en-US" altLang="es-ES" sz="3200" b="1" i="1" dirty="0">
              <a:solidFill>
                <a:schemeClr val="accent5"/>
              </a:solidFill>
              <a:latin typeface="ヒラギノ角ゴ ProN W3" charset="0"/>
              <a:ea typeface="ヒラギノ角ゴ ProN W3" charset="0"/>
              <a:cs typeface="ヒラギノ角ゴ ProN W3" charset="0"/>
            </a:endParaRPr>
          </a:p>
        </p:txBody>
      </p:sp>
      <p:sp>
        <p:nvSpPr>
          <p:cNvPr id="3" name="2 Rectángulo"/>
          <p:cNvSpPr/>
          <p:nvPr/>
        </p:nvSpPr>
        <p:spPr>
          <a:xfrm>
            <a:off x="1893888" y="4444752"/>
            <a:ext cx="9460978" cy="210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0" algn="l">
              <a:spcBef>
                <a:spcPts val="4200"/>
              </a:spcBef>
              <a:buSzPct val="100000"/>
            </a:pPr>
            <a:r>
              <a:rPr lang="en-US" altLang="es-ES" sz="3200" b="1" i="1" dirty="0" smtClean="0">
                <a:solidFill>
                  <a:srgbClr val="79AF35"/>
                </a:solidFill>
                <a:latin typeface="ヒラギノ角ゴ ProN W3" charset="0"/>
                <a:ea typeface="ヒラギノ角ゴ ProN W3" charset="0"/>
                <a:cs typeface="ヒラギノ角ゴ ProN W3" charset="0"/>
              </a:rPr>
              <a:t>Does it sound like Mainstream? </a:t>
            </a:r>
          </a:p>
          <a:p>
            <a:pPr marL="0" lvl="1" indent="0" algn="r">
              <a:spcBef>
                <a:spcPts val="4200"/>
              </a:spcBef>
              <a:buSzPct val="100000"/>
            </a:pPr>
            <a:r>
              <a:rPr lang="en-US" sz="3200" b="1" i="1" dirty="0" smtClean="0">
                <a:solidFill>
                  <a:schemeClr val="accent5"/>
                </a:solidFill>
                <a:latin typeface="ヒラギノ角ゴ ProN W3" charset="0"/>
                <a:ea typeface="ヒラギノ角ゴ ProN W3" charset="0"/>
                <a:cs typeface="ヒラギノ角ゴ ProN W3" charset="0"/>
              </a:rPr>
              <a:t>Realize that to question is how we grow (to question is to grow)</a:t>
            </a:r>
            <a:endParaRPr lang="en-US" altLang="es-ES" sz="3200" b="1" i="1" dirty="0">
              <a:solidFill>
                <a:schemeClr val="accent5"/>
              </a:solidFill>
              <a:latin typeface="ヒラギノ角ゴ ProN W3" charset="0"/>
              <a:ea typeface="ヒラギノ角ゴ ProN W3" charset="0"/>
              <a:cs typeface="ヒラギノ角ゴ ProN W3" charset="0"/>
            </a:endParaRPr>
          </a:p>
        </p:txBody>
      </p:sp>
    </p:spTree>
    <p:extLst>
      <p:ext uri="{BB962C8B-B14F-4D97-AF65-F5344CB8AC3E}">
        <p14:creationId xmlns:p14="http://schemas.microsoft.com/office/powerpoint/2010/main" val="157799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697" y="1996480"/>
            <a:ext cx="7869684" cy="4316125"/>
          </a:xfrm>
          <a:prstGeom prst="rect">
            <a:avLst/>
          </a:prstGeom>
          <a:noFill/>
          <a:ln>
            <a:noFill/>
          </a:ln>
          <a:extLst>
            <a:ext uri="{909E8E84-426E-40DD-AFC4-6F175D3DCCD1}">
              <a14:hiddenFill xmlns:a14="http://schemas.microsoft.com/office/drawing/2010/main">
                <a:gradFill rotWithShape="0">
                  <a:gsLst>
                    <a:gs pos="0">
                      <a:srgbClr val="074FB3"/>
                    </a:gs>
                    <a:gs pos="100000">
                      <a:srgbClr val="0C3280"/>
                    </a:gs>
                  </a:gsLst>
                  <a:lin ang="5400000"/>
                </a:gradFill>
              </a14:hiddenFill>
            </a:ext>
            <a:ext uri="{91240B29-F687-4F45-9708-019B960494DF}">
              <a14:hiddenLine xmlns:a14="http://schemas.microsoft.com/office/drawing/2010/main" w="12700" cap="flat" cmpd="sng">
                <a:solidFill>
                  <a:schemeClr val="tx1"/>
                </a:solidFill>
                <a:prstDash val="solid"/>
                <a:miter lim="0"/>
                <a:headEnd type="none" w="med" len="med"/>
                <a:tailEnd type="none" w="med" len="med"/>
              </a14:hiddenLine>
            </a:ext>
          </a:extLst>
        </p:spPr>
      </p:pic>
      <p:sp>
        <p:nvSpPr>
          <p:cNvPr id="3" name="2 CuadroTexto"/>
          <p:cNvSpPr txBox="1"/>
          <p:nvPr/>
        </p:nvSpPr>
        <p:spPr>
          <a:xfrm>
            <a:off x="1677864" y="1204392"/>
            <a:ext cx="5904656" cy="523220"/>
          </a:xfrm>
          <a:prstGeom prst="rect">
            <a:avLst/>
          </a:prstGeom>
          <a:noFill/>
        </p:spPr>
        <p:txBody>
          <a:bodyPr wrap="square">
            <a:spAutoFit/>
          </a:bodyPr>
          <a:lstStyle/>
          <a:p>
            <a:pPr>
              <a:defRPr/>
            </a:pPr>
            <a:r>
              <a:rPr lang="en-US" sz="2800" b="1" i="1" dirty="0" smtClean="0">
                <a:solidFill>
                  <a:schemeClr val="accent1">
                    <a:lumMod val="60000"/>
                    <a:lumOff val="40000"/>
                  </a:schemeClr>
                </a:solidFill>
              </a:rPr>
              <a:t>The quadruple green helix</a:t>
            </a:r>
            <a:endParaRPr lang="en-US" sz="2800" b="1" i="1" dirty="0">
              <a:solidFill>
                <a:schemeClr val="accent1">
                  <a:lumMod val="60000"/>
                  <a:lumOff val="40000"/>
                </a:schemeClr>
              </a:solidFill>
            </a:endParaRPr>
          </a:p>
        </p:txBody>
      </p:sp>
      <p:sp>
        <p:nvSpPr>
          <p:cNvPr id="2" name="1 Rectángulo"/>
          <p:cNvSpPr/>
          <p:nvPr/>
        </p:nvSpPr>
        <p:spPr>
          <a:xfrm>
            <a:off x="849339" y="6425651"/>
            <a:ext cx="6502400" cy="276999"/>
          </a:xfrm>
          <a:prstGeom prst="rect">
            <a:avLst/>
          </a:prstGeom>
        </p:spPr>
        <p:txBody>
          <a:bodyPr>
            <a:spAutoFit/>
          </a:bodyPr>
          <a:lstStyle/>
          <a:p>
            <a:r>
              <a:rPr lang="fr-FR" sz="1200" i="1" dirty="0" smtClean="0">
                <a:solidFill>
                  <a:schemeClr val="accent1">
                    <a:lumMod val="75000"/>
                  </a:schemeClr>
                </a:solidFill>
              </a:rPr>
              <a:t>Source R</a:t>
            </a:r>
            <a:r>
              <a:rPr lang="fr-FR" sz="1200" i="1" dirty="0">
                <a:solidFill>
                  <a:schemeClr val="accent1">
                    <a:lumMod val="75000"/>
                  </a:schemeClr>
                </a:solidFill>
              </a:rPr>
              <a:t>. </a:t>
            </a:r>
            <a:r>
              <a:rPr lang="fr-FR" sz="1200" i="1" dirty="0" err="1">
                <a:solidFill>
                  <a:schemeClr val="accent1">
                    <a:lumMod val="75000"/>
                  </a:schemeClr>
                </a:solidFill>
              </a:rPr>
              <a:t>Gouvea</a:t>
            </a:r>
            <a:r>
              <a:rPr lang="fr-FR" sz="1200" i="1" dirty="0">
                <a:solidFill>
                  <a:schemeClr val="accent1">
                    <a:lumMod val="75000"/>
                  </a:schemeClr>
                </a:solidFill>
              </a:rPr>
              <a:t> et al. / </a:t>
            </a:r>
            <a:r>
              <a:rPr lang="fr-FR" sz="1200" i="1" dirty="0" err="1">
                <a:solidFill>
                  <a:schemeClr val="accent1">
                    <a:lumMod val="75000"/>
                  </a:schemeClr>
                </a:solidFill>
              </a:rPr>
              <a:t>Technological</a:t>
            </a:r>
            <a:r>
              <a:rPr lang="fr-FR" sz="1200" i="1" dirty="0">
                <a:solidFill>
                  <a:schemeClr val="accent1">
                    <a:lumMod val="75000"/>
                  </a:schemeClr>
                </a:solidFill>
              </a:rPr>
              <a:t> </a:t>
            </a:r>
            <a:r>
              <a:rPr lang="fr-FR" sz="1200" i="1" dirty="0" err="1">
                <a:solidFill>
                  <a:schemeClr val="accent1">
                    <a:lumMod val="75000"/>
                  </a:schemeClr>
                </a:solidFill>
              </a:rPr>
              <a:t>Forecasting</a:t>
            </a:r>
            <a:r>
              <a:rPr lang="fr-FR" sz="1200" i="1" dirty="0">
                <a:solidFill>
                  <a:schemeClr val="accent1">
                    <a:lumMod val="75000"/>
                  </a:schemeClr>
                </a:solidFill>
              </a:rPr>
              <a:t> &amp; Social Change 80 (2013)</a:t>
            </a:r>
            <a:endParaRPr lang="es-ES" sz="1200" i="1" dirty="0">
              <a:solidFill>
                <a:schemeClr val="accent1">
                  <a:lumMod val="75000"/>
                </a:schemeClr>
              </a:solidFill>
            </a:endParaRPr>
          </a:p>
        </p:txBody>
      </p:sp>
      <p:sp>
        <p:nvSpPr>
          <p:cNvPr id="5" name="1 CuadroTexto"/>
          <p:cNvSpPr txBox="1">
            <a:spLocks noChangeArrowheads="1"/>
          </p:cNvSpPr>
          <p:nvPr/>
        </p:nvSpPr>
        <p:spPr bwMode="auto">
          <a:xfrm>
            <a:off x="8263582" y="2138593"/>
            <a:ext cx="203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sz="3800">
                <a:solidFill>
                  <a:srgbClr val="FFFFFF"/>
                </a:solidFill>
                <a:latin typeface="Helvetica Light" charset="0"/>
                <a:ea typeface="Helvetica Light" charset="0"/>
                <a:cs typeface="Helvetica Light" charset="0"/>
                <a:sym typeface="Helvetica Light" charset="0"/>
              </a:defRPr>
            </a:lvl1pPr>
            <a:lvl2pPr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marL="0" lvl="1" indent="0" algn="l" eaLnBrk="1">
              <a:spcBef>
                <a:spcPts val="4200"/>
              </a:spcBef>
              <a:buSzPct val="100000"/>
            </a:pPr>
            <a:r>
              <a:rPr lang="es-ES" altLang="es-ES" sz="2400" b="1" i="1" dirty="0" err="1" smtClean="0">
                <a:solidFill>
                  <a:srgbClr val="79AF35"/>
                </a:solidFill>
                <a:latin typeface="ヒラギノ角ゴ ProN W3" charset="0"/>
                <a:ea typeface="ヒラギノ角ゴ ProN W3" charset="0"/>
                <a:cs typeface="ヒラギノ角ゴ ProN W3" charset="0"/>
              </a:rPr>
              <a:t>What</a:t>
            </a:r>
            <a:r>
              <a:rPr lang="es-ES" altLang="es-ES" sz="2400" b="1" i="1" dirty="0" smtClean="0">
                <a:solidFill>
                  <a:srgbClr val="79AF35"/>
                </a:solidFill>
                <a:latin typeface="ヒラギノ角ゴ ProN W3" charset="0"/>
                <a:ea typeface="ヒラギノ角ゴ ProN W3" charset="0"/>
                <a:cs typeface="ヒラギノ角ゴ ProN W3" charset="0"/>
              </a:rPr>
              <a:t>?</a:t>
            </a:r>
          </a:p>
        </p:txBody>
      </p:sp>
      <p:sp>
        <p:nvSpPr>
          <p:cNvPr id="6" name="1 CuadroTexto"/>
          <p:cNvSpPr txBox="1">
            <a:spLocks noChangeArrowheads="1"/>
          </p:cNvSpPr>
          <p:nvPr/>
        </p:nvSpPr>
        <p:spPr bwMode="auto">
          <a:xfrm>
            <a:off x="8263582" y="4287312"/>
            <a:ext cx="203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sz="3800">
                <a:solidFill>
                  <a:srgbClr val="FFFFFF"/>
                </a:solidFill>
                <a:latin typeface="Helvetica Light" charset="0"/>
                <a:ea typeface="Helvetica Light" charset="0"/>
                <a:cs typeface="Helvetica Light" charset="0"/>
                <a:sym typeface="Helvetica Light" charset="0"/>
              </a:defRPr>
            </a:lvl1pPr>
            <a:lvl2pPr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marL="0" lvl="1" indent="0" algn="l" eaLnBrk="1">
              <a:spcBef>
                <a:spcPts val="4200"/>
              </a:spcBef>
              <a:buSzPct val="100000"/>
            </a:pPr>
            <a:r>
              <a:rPr lang="es-ES" altLang="es-ES" sz="2400" b="1" i="1" dirty="0" err="1" smtClean="0">
                <a:solidFill>
                  <a:srgbClr val="79AF35"/>
                </a:solidFill>
                <a:latin typeface="ヒラギノ角ゴ ProN W3" charset="0"/>
                <a:ea typeface="ヒラギノ角ゴ ProN W3" charset="0"/>
                <a:cs typeface="ヒラギノ角ゴ ProN W3" charset="0"/>
              </a:rPr>
              <a:t>How</a:t>
            </a:r>
            <a:r>
              <a:rPr lang="es-ES" altLang="es-ES" sz="2400" b="1" i="1" dirty="0" smtClean="0">
                <a:solidFill>
                  <a:srgbClr val="79AF35"/>
                </a:solidFill>
                <a:latin typeface="ヒラギノ角ゴ ProN W3" charset="0"/>
                <a:ea typeface="ヒラギノ角ゴ ProN W3" charset="0"/>
                <a:cs typeface="ヒラギノ角ゴ ProN W3" charset="0"/>
              </a:rPr>
              <a:t>?</a:t>
            </a:r>
            <a:endParaRPr lang="es-ES" altLang="es-ES" sz="2400" b="1" i="1" dirty="0">
              <a:solidFill>
                <a:srgbClr val="79AF35"/>
              </a:solidFill>
              <a:latin typeface="ヒラギノ角ゴ ProN W3" charset="0"/>
              <a:ea typeface="ヒラギノ角ゴ ProN W3" charset="0"/>
              <a:cs typeface="ヒラギノ角ゴ ProN W3" charset="0"/>
            </a:endParaRPr>
          </a:p>
        </p:txBody>
      </p:sp>
      <p:sp>
        <p:nvSpPr>
          <p:cNvPr id="7" name="1 CuadroTexto"/>
          <p:cNvSpPr txBox="1">
            <a:spLocks noChangeArrowheads="1"/>
          </p:cNvSpPr>
          <p:nvPr/>
        </p:nvSpPr>
        <p:spPr bwMode="auto">
          <a:xfrm>
            <a:off x="8263582" y="3249968"/>
            <a:ext cx="203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sz="3800">
                <a:solidFill>
                  <a:srgbClr val="FFFFFF"/>
                </a:solidFill>
                <a:latin typeface="Helvetica Light" charset="0"/>
                <a:ea typeface="Helvetica Light" charset="0"/>
                <a:cs typeface="Helvetica Light" charset="0"/>
                <a:sym typeface="Helvetica Light" charset="0"/>
              </a:defRPr>
            </a:lvl1pPr>
            <a:lvl2pPr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marL="0" lvl="1" indent="0" algn="l" eaLnBrk="1">
              <a:spcBef>
                <a:spcPts val="4200"/>
              </a:spcBef>
              <a:buSzPct val="100000"/>
            </a:pPr>
            <a:r>
              <a:rPr lang="es-ES" altLang="es-ES" sz="2400" b="1" i="1" dirty="0" err="1" smtClean="0">
                <a:solidFill>
                  <a:srgbClr val="79AF35"/>
                </a:solidFill>
                <a:latin typeface="ヒラギノ角ゴ ProN W3" charset="0"/>
                <a:ea typeface="ヒラギノ角ゴ ProN W3" charset="0"/>
                <a:cs typeface="ヒラギノ角ゴ ProN W3" charset="0"/>
              </a:rPr>
              <a:t>Who</a:t>
            </a:r>
            <a:r>
              <a:rPr lang="es-ES" altLang="es-ES" sz="2400" b="1" i="1" dirty="0" smtClean="0">
                <a:solidFill>
                  <a:srgbClr val="79AF35"/>
                </a:solidFill>
                <a:latin typeface="ヒラギノ角ゴ ProN W3" charset="0"/>
                <a:ea typeface="ヒラギノ角ゴ ProN W3" charset="0"/>
                <a:cs typeface="ヒラギノ角ゴ ProN W3" charset="0"/>
              </a:rPr>
              <a:t>?</a:t>
            </a:r>
            <a:endParaRPr lang="es-ES" altLang="es-ES" sz="2400" b="1" i="1" dirty="0">
              <a:solidFill>
                <a:srgbClr val="79AF35"/>
              </a:solidFill>
              <a:latin typeface="ヒラギノ角ゴ ProN W3" charset="0"/>
              <a:ea typeface="ヒラギノ角ゴ ProN W3" charset="0"/>
              <a:cs typeface="ヒラギノ角ゴ ProN W3" charset="0"/>
            </a:endParaRPr>
          </a:p>
        </p:txBody>
      </p:sp>
      <p:sp>
        <p:nvSpPr>
          <p:cNvPr id="8" name="1 CuadroTexto"/>
          <p:cNvSpPr txBox="1">
            <a:spLocks noChangeArrowheads="1"/>
          </p:cNvSpPr>
          <p:nvPr/>
        </p:nvSpPr>
        <p:spPr bwMode="auto">
          <a:xfrm>
            <a:off x="8263582" y="5459672"/>
            <a:ext cx="203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sz="3800">
                <a:solidFill>
                  <a:srgbClr val="FFFFFF"/>
                </a:solidFill>
                <a:latin typeface="Helvetica Light" charset="0"/>
                <a:ea typeface="Helvetica Light" charset="0"/>
                <a:cs typeface="Helvetica Light" charset="0"/>
                <a:sym typeface="Helvetica Light" charset="0"/>
              </a:defRPr>
            </a:lvl1pPr>
            <a:lvl2pPr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marL="0" lvl="1" indent="0" algn="l" eaLnBrk="1">
              <a:spcBef>
                <a:spcPts val="4200"/>
              </a:spcBef>
              <a:buSzPct val="100000"/>
            </a:pPr>
            <a:r>
              <a:rPr lang="es-ES" altLang="es-ES" sz="2400" b="1" i="1" dirty="0" err="1" smtClean="0">
                <a:solidFill>
                  <a:srgbClr val="79AF35"/>
                </a:solidFill>
                <a:latin typeface="ヒラギノ角ゴ ProN W3" charset="0"/>
                <a:ea typeface="ヒラギノ角ゴ ProN W3" charset="0"/>
                <a:cs typeface="ヒラギノ角ゴ ProN W3" charset="0"/>
              </a:rPr>
              <a:t>Why</a:t>
            </a:r>
            <a:r>
              <a:rPr lang="es-ES" altLang="es-ES" sz="2400" b="1" i="1" dirty="0" smtClean="0">
                <a:solidFill>
                  <a:srgbClr val="79AF35"/>
                </a:solidFill>
                <a:latin typeface="ヒラギノ角ゴ ProN W3" charset="0"/>
                <a:ea typeface="ヒラギノ角ゴ ProN W3" charset="0"/>
                <a:cs typeface="ヒラギノ角ゴ ProN W3" charset="0"/>
              </a:rPr>
              <a:t>?</a:t>
            </a:r>
            <a:endParaRPr lang="es-ES" altLang="es-ES" sz="2400" b="1" i="1" dirty="0">
              <a:solidFill>
                <a:srgbClr val="79AF35"/>
              </a:solidFill>
              <a:latin typeface="ヒラギノ角ゴ ProN W3" charset="0"/>
              <a:ea typeface="ヒラギノ角ゴ ProN W3" charset="0"/>
              <a:cs typeface="ヒラギノ角ゴ ProN W3" charset="0"/>
            </a:endParaRPr>
          </a:p>
        </p:txBody>
      </p:sp>
      <p:sp>
        <p:nvSpPr>
          <p:cNvPr id="9" name="1 CuadroTexto"/>
          <p:cNvSpPr txBox="1">
            <a:spLocks noChangeArrowheads="1"/>
          </p:cNvSpPr>
          <p:nvPr/>
        </p:nvSpPr>
        <p:spPr bwMode="auto">
          <a:xfrm>
            <a:off x="8623622" y="2786665"/>
            <a:ext cx="3279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sz="3800">
                <a:solidFill>
                  <a:srgbClr val="FFFFFF"/>
                </a:solidFill>
                <a:latin typeface="Helvetica Light" charset="0"/>
                <a:ea typeface="Helvetica Light" charset="0"/>
                <a:cs typeface="Helvetica Light" charset="0"/>
                <a:sym typeface="Helvetica Light" charset="0"/>
              </a:defRPr>
            </a:lvl1pPr>
            <a:lvl2pPr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marL="0" lvl="1" indent="0" algn="l" eaLnBrk="1">
              <a:spcBef>
                <a:spcPts val="4200"/>
              </a:spcBef>
              <a:buSzPct val="100000"/>
            </a:pPr>
            <a:r>
              <a:rPr lang="en-US" altLang="es-ES" sz="2400" b="1" i="1" dirty="0" smtClean="0">
                <a:solidFill>
                  <a:schemeClr val="accent5">
                    <a:lumMod val="75000"/>
                  </a:schemeClr>
                </a:solidFill>
                <a:latin typeface="ヒラギノ角ゴ ProN W3" charset="0"/>
                <a:ea typeface="ヒラギノ角ゴ ProN W3" charset="0"/>
                <a:cs typeface="ヒラギノ角ゴ ProN W3" charset="0"/>
              </a:rPr>
              <a:t>Change</a:t>
            </a:r>
          </a:p>
        </p:txBody>
      </p:sp>
      <p:sp>
        <p:nvSpPr>
          <p:cNvPr id="10" name="1 CuadroTexto"/>
          <p:cNvSpPr txBox="1">
            <a:spLocks noChangeArrowheads="1"/>
          </p:cNvSpPr>
          <p:nvPr/>
        </p:nvSpPr>
        <p:spPr bwMode="auto">
          <a:xfrm>
            <a:off x="8623622" y="3854164"/>
            <a:ext cx="4280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marL="342900" indent="-342900" eaLnBrk="0"/>
            <a:lvl2pPr marL="0" lvl="1" indent="0" algn="r" eaLnBrk="1">
              <a:spcBef>
                <a:spcPts val="4200"/>
              </a:spcBef>
              <a:buSzPct val="100000"/>
              <a:defRPr sz="2800" b="1" i="1">
                <a:solidFill>
                  <a:schemeClr val="accent5">
                    <a:lumMod val="75000"/>
                  </a:schemeClr>
                </a:solidFill>
                <a:latin typeface="ヒラギノ角ゴ ProN W3" charset="0"/>
                <a:ea typeface="ヒラギノ角ゴ ProN W3" charset="0"/>
                <a:cs typeface="ヒラギノ角ゴ ProN W3" charset="0"/>
              </a:defRPr>
            </a:lvl2pPr>
            <a:lvl3pPr marL="1143000" indent="-228600" eaLnBrk="0"/>
            <a:lvl4pPr marL="1600200" indent="-228600" eaLnBrk="0"/>
            <a:lvl5pPr marL="2057400" indent="-228600" eaLnBrk="0"/>
            <a:lvl6pPr marL="2514600" indent="-228600" algn="ctr" defTabSz="584200" eaLnBrk="0" fontAlgn="base" hangingPunct="0">
              <a:spcBef>
                <a:spcPct val="0"/>
              </a:spcBef>
              <a:spcAft>
                <a:spcPct val="0"/>
              </a:spcAft>
            </a:lvl6pPr>
            <a:lvl7pPr marL="2971800" indent="-228600" algn="ctr" defTabSz="584200" eaLnBrk="0" fontAlgn="base" hangingPunct="0">
              <a:spcBef>
                <a:spcPct val="0"/>
              </a:spcBef>
              <a:spcAft>
                <a:spcPct val="0"/>
              </a:spcAft>
            </a:lvl7pPr>
            <a:lvl8pPr marL="3429000" indent="-228600" algn="ctr" defTabSz="584200" eaLnBrk="0" fontAlgn="base" hangingPunct="0">
              <a:spcBef>
                <a:spcPct val="0"/>
              </a:spcBef>
              <a:spcAft>
                <a:spcPct val="0"/>
              </a:spcAft>
            </a:lvl8pPr>
            <a:lvl9pPr marL="3886200" indent="-228600" algn="ctr" defTabSz="584200" eaLnBrk="0" fontAlgn="base" hangingPunct="0">
              <a:spcBef>
                <a:spcPct val="0"/>
              </a:spcBef>
              <a:spcAft>
                <a:spcPct val="0"/>
              </a:spcAft>
            </a:lvl9pPr>
          </a:lstStyle>
          <a:p>
            <a:pPr lvl="1" algn="l"/>
            <a:r>
              <a:rPr lang="en-US" altLang="es-ES" sz="2400" dirty="0"/>
              <a:t>Entrepreneurs- Society</a:t>
            </a:r>
          </a:p>
        </p:txBody>
      </p:sp>
      <p:sp>
        <p:nvSpPr>
          <p:cNvPr id="11" name="1 CuadroTexto"/>
          <p:cNvSpPr txBox="1">
            <a:spLocks noChangeArrowheads="1"/>
          </p:cNvSpPr>
          <p:nvPr/>
        </p:nvSpPr>
        <p:spPr bwMode="auto">
          <a:xfrm>
            <a:off x="8623622" y="4958367"/>
            <a:ext cx="5223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marL="342900" indent="-342900" eaLnBrk="0"/>
            <a:lvl2pPr marL="0" lvl="1" indent="0" algn="r" eaLnBrk="1">
              <a:spcBef>
                <a:spcPts val="4200"/>
              </a:spcBef>
              <a:buSzPct val="100000"/>
              <a:defRPr sz="2800" b="1" i="1">
                <a:solidFill>
                  <a:schemeClr val="accent5">
                    <a:lumMod val="75000"/>
                  </a:schemeClr>
                </a:solidFill>
                <a:latin typeface="ヒラギノ角ゴ ProN W3" charset="0"/>
                <a:ea typeface="ヒラギノ角ゴ ProN W3" charset="0"/>
                <a:cs typeface="ヒラギノ角ゴ ProN W3" charset="0"/>
              </a:defRPr>
            </a:lvl2pPr>
            <a:lvl3pPr marL="1143000" indent="-228600" eaLnBrk="0"/>
            <a:lvl4pPr marL="1600200" indent="-228600" eaLnBrk="0"/>
            <a:lvl5pPr marL="2057400" indent="-228600" eaLnBrk="0"/>
            <a:lvl6pPr marL="2514600" indent="-228600" algn="ctr" defTabSz="584200" eaLnBrk="0" fontAlgn="base" hangingPunct="0">
              <a:spcBef>
                <a:spcPct val="0"/>
              </a:spcBef>
              <a:spcAft>
                <a:spcPct val="0"/>
              </a:spcAft>
            </a:lvl6pPr>
            <a:lvl7pPr marL="2971800" indent="-228600" algn="ctr" defTabSz="584200" eaLnBrk="0" fontAlgn="base" hangingPunct="0">
              <a:spcBef>
                <a:spcPct val="0"/>
              </a:spcBef>
              <a:spcAft>
                <a:spcPct val="0"/>
              </a:spcAft>
            </a:lvl7pPr>
            <a:lvl8pPr marL="3429000" indent="-228600" algn="ctr" defTabSz="584200" eaLnBrk="0" fontAlgn="base" hangingPunct="0">
              <a:spcBef>
                <a:spcPct val="0"/>
              </a:spcBef>
              <a:spcAft>
                <a:spcPct val="0"/>
              </a:spcAft>
            </a:lvl8pPr>
            <a:lvl9pPr marL="3886200" indent="-228600" algn="ctr" defTabSz="584200" eaLnBrk="0" fontAlgn="base" hangingPunct="0">
              <a:spcBef>
                <a:spcPct val="0"/>
              </a:spcBef>
              <a:spcAft>
                <a:spcPct val="0"/>
              </a:spcAft>
            </a:lvl9pPr>
          </a:lstStyle>
          <a:p>
            <a:pPr lvl="1" algn="l"/>
            <a:r>
              <a:rPr lang="en-US" altLang="es-ES" sz="2400" dirty="0" smtClean="0"/>
              <a:t>Experiments-pathway</a:t>
            </a:r>
            <a:endParaRPr lang="en-US" altLang="es-ES" sz="2400" dirty="0"/>
          </a:p>
        </p:txBody>
      </p:sp>
      <p:sp>
        <p:nvSpPr>
          <p:cNvPr id="12" name="1 CuadroTexto"/>
          <p:cNvSpPr txBox="1">
            <a:spLocks noChangeArrowheads="1"/>
          </p:cNvSpPr>
          <p:nvPr/>
        </p:nvSpPr>
        <p:spPr bwMode="auto">
          <a:xfrm>
            <a:off x="8623622" y="6143327"/>
            <a:ext cx="4280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marL="342900" indent="-342900" eaLnBrk="0"/>
            <a:lvl2pPr marL="0" lvl="1" indent="0" algn="r" eaLnBrk="1">
              <a:spcBef>
                <a:spcPts val="4200"/>
              </a:spcBef>
              <a:buSzPct val="100000"/>
              <a:defRPr sz="2800" b="1" i="1">
                <a:solidFill>
                  <a:schemeClr val="accent5">
                    <a:lumMod val="75000"/>
                  </a:schemeClr>
                </a:solidFill>
                <a:latin typeface="ヒラギノ角ゴ ProN W3" charset="0"/>
                <a:ea typeface="ヒラギノ角ゴ ProN W3" charset="0"/>
                <a:cs typeface="ヒラギノ角ゴ ProN W3" charset="0"/>
              </a:defRPr>
            </a:lvl2pPr>
            <a:lvl3pPr marL="1143000" indent="-228600" eaLnBrk="0"/>
            <a:lvl4pPr marL="1600200" indent="-228600" eaLnBrk="0"/>
            <a:lvl5pPr marL="2057400" indent="-228600" eaLnBrk="0"/>
            <a:lvl6pPr marL="2514600" indent="-228600" algn="ctr" defTabSz="584200" eaLnBrk="0" fontAlgn="base" hangingPunct="0">
              <a:spcBef>
                <a:spcPct val="0"/>
              </a:spcBef>
              <a:spcAft>
                <a:spcPct val="0"/>
              </a:spcAft>
            </a:lvl6pPr>
            <a:lvl7pPr marL="2971800" indent="-228600" algn="ctr" defTabSz="584200" eaLnBrk="0" fontAlgn="base" hangingPunct="0">
              <a:spcBef>
                <a:spcPct val="0"/>
              </a:spcBef>
              <a:spcAft>
                <a:spcPct val="0"/>
              </a:spcAft>
            </a:lvl7pPr>
            <a:lvl8pPr marL="3429000" indent="-228600" algn="ctr" defTabSz="584200" eaLnBrk="0" fontAlgn="base" hangingPunct="0">
              <a:spcBef>
                <a:spcPct val="0"/>
              </a:spcBef>
              <a:spcAft>
                <a:spcPct val="0"/>
              </a:spcAft>
            </a:lvl8pPr>
            <a:lvl9pPr marL="3886200" indent="-228600" algn="ctr" defTabSz="584200" eaLnBrk="0" fontAlgn="base" hangingPunct="0">
              <a:spcBef>
                <a:spcPct val="0"/>
              </a:spcBef>
              <a:spcAft>
                <a:spcPct val="0"/>
              </a:spcAft>
            </a:lvl9pPr>
          </a:lstStyle>
          <a:p>
            <a:pPr lvl="1" algn="l"/>
            <a:r>
              <a:rPr lang="en-US" altLang="es-ES" sz="2400" dirty="0"/>
              <a:t>System innovation</a:t>
            </a:r>
          </a:p>
        </p:txBody>
      </p:sp>
    </p:spTree>
    <p:extLst>
      <p:ext uri="{BB962C8B-B14F-4D97-AF65-F5344CB8AC3E}">
        <p14:creationId xmlns:p14="http://schemas.microsoft.com/office/powerpoint/2010/main" val="137409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80">
                                          <p:stCondLst>
                                            <p:cond delay="0"/>
                                          </p:stCondLst>
                                        </p:cTn>
                                        <p:tgtEl>
                                          <p:spTgt spid="11"/>
                                        </p:tgtEl>
                                      </p:cBhvr>
                                    </p:animEffect>
                                    <p:anim calcmode="lin" valueType="num">
                                      <p:cBhvr>
                                        <p:cTn id="7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2" dur="26">
                                          <p:stCondLst>
                                            <p:cond delay="650"/>
                                          </p:stCondLst>
                                        </p:cTn>
                                        <p:tgtEl>
                                          <p:spTgt spid="11"/>
                                        </p:tgtEl>
                                      </p:cBhvr>
                                      <p:to x="100000" y="60000"/>
                                    </p:animScale>
                                    <p:animScale>
                                      <p:cBhvr>
                                        <p:cTn id="83" dur="166" decel="50000">
                                          <p:stCondLst>
                                            <p:cond delay="676"/>
                                          </p:stCondLst>
                                        </p:cTn>
                                        <p:tgtEl>
                                          <p:spTgt spid="11"/>
                                        </p:tgtEl>
                                      </p:cBhvr>
                                      <p:to x="100000" y="100000"/>
                                    </p:animScale>
                                    <p:animScale>
                                      <p:cBhvr>
                                        <p:cTn id="84" dur="26">
                                          <p:stCondLst>
                                            <p:cond delay="1312"/>
                                          </p:stCondLst>
                                        </p:cTn>
                                        <p:tgtEl>
                                          <p:spTgt spid="11"/>
                                        </p:tgtEl>
                                      </p:cBhvr>
                                      <p:to x="100000" y="80000"/>
                                    </p:animScale>
                                    <p:animScale>
                                      <p:cBhvr>
                                        <p:cTn id="85" dur="166" decel="50000">
                                          <p:stCondLst>
                                            <p:cond delay="1338"/>
                                          </p:stCondLst>
                                        </p:cTn>
                                        <p:tgtEl>
                                          <p:spTgt spid="11"/>
                                        </p:tgtEl>
                                      </p:cBhvr>
                                      <p:to x="100000" y="100000"/>
                                    </p:animScale>
                                    <p:animScale>
                                      <p:cBhvr>
                                        <p:cTn id="86" dur="26">
                                          <p:stCondLst>
                                            <p:cond delay="1642"/>
                                          </p:stCondLst>
                                        </p:cTn>
                                        <p:tgtEl>
                                          <p:spTgt spid="11"/>
                                        </p:tgtEl>
                                      </p:cBhvr>
                                      <p:to x="100000" y="90000"/>
                                    </p:animScale>
                                    <p:animScale>
                                      <p:cBhvr>
                                        <p:cTn id="87" dur="166" decel="50000">
                                          <p:stCondLst>
                                            <p:cond delay="1668"/>
                                          </p:stCondLst>
                                        </p:cTn>
                                        <p:tgtEl>
                                          <p:spTgt spid="11"/>
                                        </p:tgtEl>
                                      </p:cBhvr>
                                      <p:to x="100000" y="100000"/>
                                    </p:animScale>
                                    <p:animScale>
                                      <p:cBhvr>
                                        <p:cTn id="88" dur="26">
                                          <p:stCondLst>
                                            <p:cond delay="1808"/>
                                          </p:stCondLst>
                                        </p:cTn>
                                        <p:tgtEl>
                                          <p:spTgt spid="11"/>
                                        </p:tgtEl>
                                      </p:cBhvr>
                                      <p:to x="100000" y="95000"/>
                                    </p:animScale>
                                    <p:animScale>
                                      <p:cBhvr>
                                        <p:cTn id="89" dur="166" decel="50000">
                                          <p:stCondLst>
                                            <p:cond delay="1834"/>
                                          </p:stCondLst>
                                        </p:cTn>
                                        <p:tgtEl>
                                          <p:spTgt spid="11"/>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2000"/>
                                        <p:tgtEl>
                                          <p:spTgt spid="8"/>
                                        </p:tgtEl>
                                      </p:cBhvr>
                                    </p:animEffect>
                                    <p:anim calcmode="lin" valueType="num">
                                      <p:cBhvr>
                                        <p:cTn id="95" dur="2000" fill="hold"/>
                                        <p:tgtEl>
                                          <p:spTgt spid="8"/>
                                        </p:tgtEl>
                                        <p:attrNameLst>
                                          <p:attrName>ppt_w</p:attrName>
                                        </p:attrNameLst>
                                      </p:cBhvr>
                                      <p:tavLst>
                                        <p:tav tm="0" fmla="#ppt_w*sin(2.5*pi*$)">
                                          <p:val>
                                            <p:fltVal val="0"/>
                                          </p:val>
                                        </p:tav>
                                        <p:tav tm="100000">
                                          <p:val>
                                            <p:fltVal val="1"/>
                                          </p:val>
                                        </p:tav>
                                      </p:tavLst>
                                    </p:anim>
                                    <p:anim calcmode="lin" valueType="num">
                                      <p:cBhvr>
                                        <p:cTn id="9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down)">
                                      <p:cBhvr>
                                        <p:cTn id="101" dur="580">
                                          <p:stCondLst>
                                            <p:cond delay="0"/>
                                          </p:stCondLst>
                                        </p:cTn>
                                        <p:tgtEl>
                                          <p:spTgt spid="12"/>
                                        </p:tgtEl>
                                      </p:cBhvr>
                                    </p:animEffect>
                                    <p:anim calcmode="lin" valueType="num">
                                      <p:cBhvr>
                                        <p:cTn id="10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7" dur="26">
                                          <p:stCondLst>
                                            <p:cond delay="650"/>
                                          </p:stCondLst>
                                        </p:cTn>
                                        <p:tgtEl>
                                          <p:spTgt spid="12"/>
                                        </p:tgtEl>
                                      </p:cBhvr>
                                      <p:to x="100000" y="60000"/>
                                    </p:animScale>
                                    <p:animScale>
                                      <p:cBhvr>
                                        <p:cTn id="108" dur="166" decel="50000">
                                          <p:stCondLst>
                                            <p:cond delay="676"/>
                                          </p:stCondLst>
                                        </p:cTn>
                                        <p:tgtEl>
                                          <p:spTgt spid="12"/>
                                        </p:tgtEl>
                                      </p:cBhvr>
                                      <p:to x="100000" y="100000"/>
                                    </p:animScale>
                                    <p:animScale>
                                      <p:cBhvr>
                                        <p:cTn id="109" dur="26">
                                          <p:stCondLst>
                                            <p:cond delay="1312"/>
                                          </p:stCondLst>
                                        </p:cTn>
                                        <p:tgtEl>
                                          <p:spTgt spid="12"/>
                                        </p:tgtEl>
                                      </p:cBhvr>
                                      <p:to x="100000" y="80000"/>
                                    </p:animScale>
                                    <p:animScale>
                                      <p:cBhvr>
                                        <p:cTn id="110" dur="166" decel="50000">
                                          <p:stCondLst>
                                            <p:cond delay="1338"/>
                                          </p:stCondLst>
                                        </p:cTn>
                                        <p:tgtEl>
                                          <p:spTgt spid="12"/>
                                        </p:tgtEl>
                                      </p:cBhvr>
                                      <p:to x="100000" y="100000"/>
                                    </p:animScale>
                                    <p:animScale>
                                      <p:cBhvr>
                                        <p:cTn id="111" dur="26">
                                          <p:stCondLst>
                                            <p:cond delay="1642"/>
                                          </p:stCondLst>
                                        </p:cTn>
                                        <p:tgtEl>
                                          <p:spTgt spid="12"/>
                                        </p:tgtEl>
                                      </p:cBhvr>
                                      <p:to x="100000" y="90000"/>
                                    </p:animScale>
                                    <p:animScale>
                                      <p:cBhvr>
                                        <p:cTn id="112" dur="166" decel="50000">
                                          <p:stCondLst>
                                            <p:cond delay="1668"/>
                                          </p:stCondLst>
                                        </p:cTn>
                                        <p:tgtEl>
                                          <p:spTgt spid="12"/>
                                        </p:tgtEl>
                                      </p:cBhvr>
                                      <p:to x="100000" y="100000"/>
                                    </p:animScale>
                                    <p:animScale>
                                      <p:cBhvr>
                                        <p:cTn id="113" dur="26">
                                          <p:stCondLst>
                                            <p:cond delay="1808"/>
                                          </p:stCondLst>
                                        </p:cTn>
                                        <p:tgtEl>
                                          <p:spTgt spid="12"/>
                                        </p:tgtEl>
                                      </p:cBhvr>
                                      <p:to x="100000" y="95000"/>
                                    </p:animScale>
                                    <p:animScale>
                                      <p:cBhvr>
                                        <p:cTn id="11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51200" y="-35518874"/>
            <a:ext cx="6502400" cy="14373165"/>
          </a:xfrm>
          <a:prstGeom prst="rect">
            <a:avLst/>
          </a:prstGeom>
        </p:spPr>
        <p:txBody>
          <a:bodyPr>
            <a:spAutoFit/>
          </a:bodyPr>
          <a:lstStyle/>
          <a:p>
            <a:r>
              <a:rPr lang="en-US" sz="1600" b="1" i="1" dirty="0"/>
              <a:t>Some initial highlights on the “what” and “how” behind green platforms</a:t>
            </a:r>
            <a:endParaRPr lang="es-ES" sz="1600" dirty="0"/>
          </a:p>
          <a:p>
            <a:pPr lvl="0"/>
            <a:r>
              <a:rPr lang="en-US" sz="1600" dirty="0"/>
              <a:t>Purpose, multilevel and scales</a:t>
            </a:r>
            <a:endParaRPr lang="es-ES" sz="1600" dirty="0"/>
          </a:p>
          <a:p>
            <a:r>
              <a:rPr lang="en-US" sz="1600" dirty="0"/>
              <a:t>Motivation behind the creation of green technological platforms is the expected contribution to industry to response to societal needs in terms of economic, ecological and technological challenges. That means to face a wide and complex context of energy and environmental innovations characterized by the interaction of actors within a “multi and cross-scales” (i.e. public-private, several industrial sectors, research/education/training) and “multi and cross-level” (i.e. firm/cluster/network/industry, local/regional/national/European) innovation system. </a:t>
            </a:r>
            <a:endParaRPr lang="es-ES" sz="1600" dirty="0"/>
          </a:p>
          <a:p>
            <a:pPr lvl="0"/>
            <a:r>
              <a:rPr lang="en-US" sz="1600" dirty="0"/>
              <a:t>Business model, long term perspective and resource management </a:t>
            </a:r>
            <a:endParaRPr lang="es-ES" sz="1600" dirty="0"/>
          </a:p>
          <a:p>
            <a:r>
              <a:rPr lang="en-US" sz="1600" dirty="0"/>
              <a:t>Most of the platforms reviewed are oriented to accomplish long term goals in term of big frameworks as Horizon 2020, Europe 2020 strategy or European Joint Programing Initiatives (JPI). However, there are explicit arguments towards profit oriented approaches where profits obtained are reinvested in the platform activities. EU officer Arnaud Mercier (2012) has supported that approach by considering it functional to the current EU challenge of redesigning innovation policy instruments to foster new industries towards middle term competitive conditions.</a:t>
            </a:r>
            <a:endParaRPr lang="es-ES" sz="1600" dirty="0"/>
          </a:p>
          <a:p>
            <a:pPr lvl="0"/>
            <a:r>
              <a:rPr lang="en-US" sz="1600" dirty="0"/>
              <a:t>Roles and activities</a:t>
            </a:r>
            <a:endParaRPr lang="es-ES" sz="1600" dirty="0"/>
          </a:p>
          <a:p>
            <a:r>
              <a:rPr lang="en-US" sz="1600" dirty="0"/>
              <a:t>In order to follow the profit making oriented strategy, resource management, the design of activities and the role assigned to each actor have strong ties which are frequently referred to a value chain approach. Main activities can be included in categories as research training, professional education, entrepreneurship (startups, spin off) and R&amp;D support. These activities are usually called pillars (e.g. KICs), challenges (e.g. JPI initiatives) or phases of transition (e.g. MUSIC cooperation project). Each of those areas responds to the strategic design of platform governance.</a:t>
            </a:r>
            <a:endParaRPr lang="es-ES" sz="1600" dirty="0"/>
          </a:p>
          <a:p>
            <a:r>
              <a:rPr lang="en-US" sz="1600" dirty="0"/>
              <a:t>For example, KICs define co-location centers as Universities and research institutions in charge of promote process of knowledge creation. Then, outputs are link into a network of implementation sites geographically distribute across member regions and countries of the platform.</a:t>
            </a:r>
            <a:endParaRPr lang="es-ES" sz="1600" dirty="0"/>
          </a:p>
          <a:p>
            <a:r>
              <a:rPr lang="en-US" sz="1600" dirty="0"/>
              <a:t>One example about research training and professional education is the Climate KIC programs. First, “the journey” (education pillar) is a five weeks training in four countries developed by these co-locations centers where participants are encourage developing business ideas and interacting with industries while they take business and innovation management courses. In the other hand, Pioneers in practice program (entrepreneurship pillar) is a two month mobility program aimed to promote cross-sectorial and cross-regional interaction. </a:t>
            </a:r>
            <a:endParaRPr lang="es-ES" sz="1600" dirty="0"/>
          </a:p>
          <a:p>
            <a:pPr lvl="0"/>
            <a:r>
              <a:rPr lang="en-US" sz="1600" dirty="0"/>
              <a:t>Governance structure</a:t>
            </a:r>
            <a:endParaRPr lang="es-ES" sz="1600" dirty="0"/>
          </a:p>
          <a:p>
            <a:r>
              <a:rPr lang="en-US" sz="1600" dirty="0"/>
              <a:t>The configuration of platforms follows a Public Private Partnership (PPP) approach in dimension, organizational structure and business model. Thus, even when decision processes are in charge of mixed governing boards, areas and entrepreneurship are leading by industries and R&amp;D by universities within the same platforms.</a:t>
            </a:r>
            <a:endParaRPr lang="es-ES" sz="1600" dirty="0"/>
          </a:p>
          <a:p>
            <a:r>
              <a:rPr lang="en-US" sz="1600" dirty="0"/>
              <a:t>However, energy and environmental problems can be addressed from higher levels but solutions are implemented locally.  Thus, platforms are mostly designed by considering the knowledge triangle through geography perspectives so they may include organizations operating at national level (ECO-INNOVERA, </a:t>
            </a:r>
            <a:r>
              <a:rPr lang="en-US" sz="1600" dirty="0" err="1"/>
              <a:t>WssTP</a:t>
            </a:r>
            <a:r>
              <a:rPr lang="en-US" sz="1600" dirty="0"/>
              <a:t>, SUSTCHEM, MEDPRO) but also regions (KICs, JECP BSR, SPIRE ) and cities(MUSIC,EMI, UBC).  </a:t>
            </a:r>
            <a:endParaRPr lang="es-ES" sz="1600" dirty="0"/>
          </a:p>
        </p:txBody>
      </p:sp>
      <p:sp>
        <p:nvSpPr>
          <p:cNvPr id="3" name="2 Rectángulo"/>
          <p:cNvSpPr/>
          <p:nvPr/>
        </p:nvSpPr>
        <p:spPr>
          <a:xfrm>
            <a:off x="516696" y="1636440"/>
            <a:ext cx="11674336" cy="6247864"/>
          </a:xfrm>
          <a:prstGeom prst="rect">
            <a:avLst/>
          </a:prstGeom>
        </p:spPr>
        <p:txBody>
          <a:bodyPr wrap="square">
            <a:spAutoFit/>
          </a:bodyPr>
          <a:lstStyle/>
          <a:p>
            <a:pPr marL="285750" lvl="0" indent="-285750" algn="just">
              <a:buFont typeface="Arial" panose="020B0604020202020204" pitchFamily="34" charset="0"/>
              <a:buChar char="•"/>
            </a:pPr>
            <a:r>
              <a:rPr lang="en-US" sz="2000" b="1" dirty="0" smtClean="0">
                <a:solidFill>
                  <a:schemeClr val="accent1">
                    <a:lumMod val="75000"/>
                  </a:schemeClr>
                </a:solidFill>
              </a:rPr>
              <a:t>Purpose</a:t>
            </a:r>
            <a:r>
              <a:rPr lang="en-US" sz="2000" b="1" dirty="0">
                <a:solidFill>
                  <a:schemeClr val="accent1">
                    <a:lumMod val="75000"/>
                  </a:schemeClr>
                </a:solidFill>
              </a:rPr>
              <a:t>, multilevel and scales</a:t>
            </a:r>
            <a:endParaRPr lang="es-ES" sz="2000" b="1" dirty="0">
              <a:solidFill>
                <a:schemeClr val="accent1">
                  <a:lumMod val="75000"/>
                </a:schemeClr>
              </a:solidFill>
            </a:endParaRPr>
          </a:p>
          <a:p>
            <a:pPr algn="just"/>
            <a:r>
              <a:rPr lang="en-US" sz="2000" dirty="0">
                <a:solidFill>
                  <a:schemeClr val="accent1">
                    <a:lumMod val="75000"/>
                  </a:schemeClr>
                </a:solidFill>
              </a:rPr>
              <a:t>Motivation behind the creation of green technological platforms is the expected contribution to industry to response to societal needs in terms of economic, ecological and technological challenges. </a:t>
            </a:r>
            <a:endParaRPr lang="en-US" sz="2000" dirty="0" smtClean="0">
              <a:solidFill>
                <a:schemeClr val="accent1">
                  <a:lumMod val="75000"/>
                </a:schemeClr>
              </a:solidFill>
            </a:endParaRPr>
          </a:p>
          <a:p>
            <a:pPr algn="just"/>
            <a:r>
              <a:rPr lang="en-US" sz="2000" dirty="0" smtClean="0">
                <a:solidFill>
                  <a:schemeClr val="accent1">
                    <a:lumMod val="75000"/>
                  </a:schemeClr>
                </a:solidFill>
              </a:rPr>
              <a:t>It involves interaction </a:t>
            </a:r>
            <a:r>
              <a:rPr lang="en-US" sz="2000" dirty="0">
                <a:solidFill>
                  <a:schemeClr val="accent1">
                    <a:lumMod val="75000"/>
                  </a:schemeClr>
                </a:solidFill>
              </a:rPr>
              <a:t>of actors within a “multi and cross-scales” (i.e. public-private, several industrial sectors, research/education/training) and “multi and cross-level” (i.e. firm/cluster/network/industry, local/regional/national/European) innovation system. </a:t>
            </a:r>
            <a:endParaRPr lang="es-ES" sz="2000" dirty="0">
              <a:solidFill>
                <a:schemeClr val="accent1">
                  <a:lumMod val="75000"/>
                </a:schemeClr>
              </a:solidFill>
            </a:endParaRPr>
          </a:p>
          <a:p>
            <a:pPr marL="285750" lvl="0" indent="-285750" algn="just">
              <a:buFont typeface="Arial" panose="020B0604020202020204" pitchFamily="34" charset="0"/>
              <a:buChar char="•"/>
            </a:pPr>
            <a:r>
              <a:rPr lang="en-US" sz="2000" b="1" dirty="0">
                <a:solidFill>
                  <a:schemeClr val="accent1">
                    <a:lumMod val="75000"/>
                  </a:schemeClr>
                </a:solidFill>
              </a:rPr>
              <a:t>Business model, long term perspective and resource management </a:t>
            </a:r>
            <a:endParaRPr lang="es-ES" sz="2000" b="1" dirty="0">
              <a:solidFill>
                <a:schemeClr val="accent1">
                  <a:lumMod val="75000"/>
                </a:schemeClr>
              </a:solidFill>
            </a:endParaRPr>
          </a:p>
          <a:p>
            <a:pPr algn="just"/>
            <a:r>
              <a:rPr lang="en-US" sz="2000" dirty="0">
                <a:solidFill>
                  <a:schemeClr val="accent1">
                    <a:lumMod val="75000"/>
                  </a:schemeClr>
                </a:solidFill>
              </a:rPr>
              <a:t>Most of the platforms reviewed are oriented to accomplish long term goals in term of big frameworks as Horizon 2020, Europe 2020 strategy or European Joint Programing Initiatives (JPI). However, there are explicit arguments towards profit oriented approaches where profits obtained are reinvested in the platform activities. </a:t>
            </a:r>
            <a:endParaRPr lang="en-US" sz="2000" dirty="0" smtClean="0">
              <a:solidFill>
                <a:schemeClr val="accent1">
                  <a:lumMod val="75000"/>
                </a:schemeClr>
              </a:solidFill>
            </a:endParaRPr>
          </a:p>
          <a:p>
            <a:pPr marL="342900" lvl="0" indent="-342900" algn="just">
              <a:buFont typeface="Arial" panose="020B0604020202020204" pitchFamily="34" charset="0"/>
              <a:buChar char="•"/>
            </a:pPr>
            <a:r>
              <a:rPr lang="en-US" sz="2000" b="1" strike="sngStrike" dirty="0" smtClean="0">
                <a:solidFill>
                  <a:schemeClr val="accent1">
                    <a:lumMod val="75000"/>
                  </a:schemeClr>
                </a:solidFill>
              </a:rPr>
              <a:t>Roles </a:t>
            </a:r>
            <a:r>
              <a:rPr lang="en-US" sz="2000" b="1" strike="sngStrike" dirty="0">
                <a:solidFill>
                  <a:schemeClr val="accent1">
                    <a:lumMod val="75000"/>
                  </a:schemeClr>
                </a:solidFill>
              </a:rPr>
              <a:t>and activities</a:t>
            </a:r>
            <a:endParaRPr lang="es-ES" sz="2000" b="1" strike="sngStrike" dirty="0">
              <a:solidFill>
                <a:schemeClr val="accent1">
                  <a:lumMod val="75000"/>
                </a:schemeClr>
              </a:solidFill>
            </a:endParaRPr>
          </a:p>
          <a:p>
            <a:pPr algn="just"/>
            <a:r>
              <a:rPr lang="en-US" sz="2000" dirty="0">
                <a:solidFill>
                  <a:schemeClr val="accent1">
                    <a:lumMod val="75000"/>
                  </a:schemeClr>
                </a:solidFill>
              </a:rPr>
              <a:t>In order to follow the profit making oriented strategy, resource management, the design of activities and the role assigned to each actor have strong ties which are frequently referred to a value chain approach. </a:t>
            </a:r>
            <a:endParaRPr lang="en-US" sz="2000" dirty="0" smtClean="0">
              <a:solidFill>
                <a:schemeClr val="accent1">
                  <a:lumMod val="75000"/>
                </a:schemeClr>
              </a:solidFill>
            </a:endParaRPr>
          </a:p>
          <a:p>
            <a:pPr marL="285750" lvl="0" indent="-285750" algn="just">
              <a:buFont typeface="Arial" panose="020B0604020202020204" pitchFamily="34" charset="0"/>
              <a:buChar char="•"/>
            </a:pPr>
            <a:r>
              <a:rPr lang="en-US" sz="2000" b="1" dirty="0" smtClean="0">
                <a:solidFill>
                  <a:schemeClr val="accent1">
                    <a:lumMod val="75000"/>
                  </a:schemeClr>
                </a:solidFill>
              </a:rPr>
              <a:t>Governance </a:t>
            </a:r>
            <a:r>
              <a:rPr lang="en-US" sz="2000" b="1" dirty="0">
                <a:solidFill>
                  <a:schemeClr val="accent1">
                    <a:lumMod val="75000"/>
                  </a:schemeClr>
                </a:solidFill>
              </a:rPr>
              <a:t>structure</a:t>
            </a:r>
            <a:endParaRPr lang="es-ES" sz="2000" b="1" dirty="0">
              <a:solidFill>
                <a:schemeClr val="accent1">
                  <a:lumMod val="75000"/>
                </a:schemeClr>
              </a:solidFill>
            </a:endParaRPr>
          </a:p>
          <a:p>
            <a:pPr algn="just"/>
            <a:r>
              <a:rPr lang="en-US" sz="2000" dirty="0">
                <a:solidFill>
                  <a:schemeClr val="accent1">
                    <a:lumMod val="75000"/>
                  </a:schemeClr>
                </a:solidFill>
              </a:rPr>
              <a:t>The configuration of platforms follows a Public Private Partnership (PPP) approach in dimension, organizational structure and business model. Thus, even when decision processes are in charge of mixed governing boards, areas </a:t>
            </a:r>
            <a:r>
              <a:rPr lang="en-US" sz="2000" dirty="0" smtClean="0">
                <a:solidFill>
                  <a:schemeClr val="accent1">
                    <a:lumMod val="75000"/>
                  </a:schemeClr>
                </a:solidFill>
              </a:rPr>
              <a:t>as </a:t>
            </a:r>
            <a:r>
              <a:rPr lang="en-US" sz="2000" dirty="0">
                <a:solidFill>
                  <a:schemeClr val="accent1">
                    <a:lumMod val="75000"/>
                  </a:schemeClr>
                </a:solidFill>
              </a:rPr>
              <a:t>entrepreneurship are leading by industries and R&amp;D by universities within the same platforms</a:t>
            </a:r>
            <a:r>
              <a:rPr lang="en-US" sz="2000" dirty="0" smtClean="0">
                <a:solidFill>
                  <a:schemeClr val="accent1">
                    <a:lumMod val="75000"/>
                  </a:schemeClr>
                </a:solidFill>
              </a:rPr>
              <a:t>.</a:t>
            </a:r>
            <a:endParaRPr lang="es-ES" sz="2000" dirty="0">
              <a:solidFill>
                <a:schemeClr val="accent1">
                  <a:lumMod val="75000"/>
                </a:schemeClr>
              </a:solidFill>
            </a:endParaRPr>
          </a:p>
        </p:txBody>
      </p:sp>
      <p:sp>
        <p:nvSpPr>
          <p:cNvPr id="4" name="3 Rectángulo"/>
          <p:cNvSpPr/>
          <p:nvPr/>
        </p:nvSpPr>
        <p:spPr>
          <a:xfrm>
            <a:off x="3251200" y="340296"/>
            <a:ext cx="9457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0"/>
            <a:r>
              <a:rPr lang="en-US" sz="3200" b="1" i="1" dirty="0">
                <a:solidFill>
                  <a:srgbClr val="79AF35"/>
                </a:solidFill>
                <a:latin typeface="ヒラギノ角ゴ ProN W3" charset="0"/>
                <a:ea typeface="ヒラギノ角ゴ ProN W3" charset="0"/>
                <a:cs typeface="ヒラギノ角ゴ ProN W3" charset="0"/>
              </a:rPr>
              <a:t>Some initial highlights on the “what” and “how” behind green platforms</a:t>
            </a:r>
            <a:endParaRPr lang="es-ES" sz="3200" b="1" i="1" dirty="0">
              <a:solidFill>
                <a:srgbClr val="79AF35"/>
              </a:solidFill>
              <a:latin typeface="ヒラギノ角ゴ ProN W3" charset="0"/>
              <a:ea typeface="ヒラギノ角ゴ ProN W3" charset="0"/>
              <a:cs typeface="ヒラギノ角ゴ ProN W3" charset="0"/>
            </a:endParaRPr>
          </a:p>
        </p:txBody>
      </p:sp>
      <p:pic>
        <p:nvPicPr>
          <p:cNvPr id="5" name="4 Imag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541096"/>
            <a:ext cx="4258990" cy="2659238"/>
          </a:xfrm>
          <a:prstGeom prst="rect">
            <a:avLst/>
          </a:prstGeom>
        </p:spPr>
      </p:pic>
    </p:spTree>
    <p:extLst>
      <p:ext uri="{BB962C8B-B14F-4D97-AF65-F5344CB8AC3E}">
        <p14:creationId xmlns:p14="http://schemas.microsoft.com/office/powerpoint/2010/main" val="1202800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81720" y="1107207"/>
            <a:ext cx="9264880" cy="6937945"/>
          </a:xfrm>
          <a:prstGeom prst="rect">
            <a:avLst/>
          </a:prstGeom>
          <a:noFill/>
          <a:ln>
            <a:noFill/>
          </a:ln>
        </p:spPr>
      </p:pic>
      <p:sp>
        <p:nvSpPr>
          <p:cNvPr id="3" name="2 CuadroTexto"/>
          <p:cNvSpPr txBox="1"/>
          <p:nvPr/>
        </p:nvSpPr>
        <p:spPr>
          <a:xfrm>
            <a:off x="1317824" y="340296"/>
            <a:ext cx="5904656" cy="523220"/>
          </a:xfrm>
          <a:prstGeom prst="rect">
            <a:avLst/>
          </a:prstGeom>
          <a:noFill/>
        </p:spPr>
        <p:txBody>
          <a:bodyPr wrap="square">
            <a:spAutoFit/>
          </a:bodyPr>
          <a:lstStyle/>
          <a:p>
            <a:pPr>
              <a:defRPr/>
            </a:pPr>
            <a:r>
              <a:rPr lang="en-US" sz="2800" b="1" i="1" dirty="0" smtClean="0">
                <a:solidFill>
                  <a:schemeClr val="accent1">
                    <a:lumMod val="60000"/>
                    <a:lumOff val="40000"/>
                  </a:schemeClr>
                </a:solidFill>
              </a:rPr>
              <a:t>Multilevel Platforms</a:t>
            </a:r>
            <a:endParaRPr lang="en-US" sz="2800" b="1" i="1" dirty="0">
              <a:solidFill>
                <a:schemeClr val="accent1">
                  <a:lumMod val="60000"/>
                  <a:lumOff val="40000"/>
                </a:schemeClr>
              </a:solidFill>
            </a:endParaRPr>
          </a:p>
        </p:txBody>
      </p:sp>
      <p:sp>
        <p:nvSpPr>
          <p:cNvPr id="5" name="4 Rectángulo"/>
          <p:cNvSpPr/>
          <p:nvPr/>
        </p:nvSpPr>
        <p:spPr>
          <a:xfrm>
            <a:off x="9790616" y="2428528"/>
            <a:ext cx="2832464" cy="5016758"/>
          </a:xfrm>
          <a:prstGeom prst="rect">
            <a:avLst/>
          </a:prstGeom>
        </p:spPr>
        <p:txBody>
          <a:bodyPr wrap="square">
            <a:spAutoFit/>
          </a:bodyPr>
          <a:lstStyle/>
          <a:p>
            <a:pPr marL="457200" lvl="0" indent="-457200" algn="l">
              <a:buFont typeface="+mj-lt"/>
              <a:buAutoNum type="arabicPeriod"/>
            </a:pPr>
            <a:r>
              <a:rPr lang="en-US" sz="2000" b="1" i="1" dirty="0" smtClean="0">
                <a:solidFill>
                  <a:schemeClr val="accent1">
                    <a:lumMod val="75000"/>
                  </a:schemeClr>
                </a:solidFill>
              </a:rPr>
              <a:t>Purpose</a:t>
            </a:r>
            <a:r>
              <a:rPr lang="en-US" sz="2000" b="1" i="1" dirty="0">
                <a:solidFill>
                  <a:schemeClr val="accent1">
                    <a:lumMod val="75000"/>
                  </a:schemeClr>
                </a:solidFill>
              </a:rPr>
              <a:t>, multilevel and </a:t>
            </a:r>
            <a:r>
              <a:rPr lang="en-US" sz="2000" b="1" i="1" dirty="0" smtClean="0">
                <a:solidFill>
                  <a:schemeClr val="accent1">
                    <a:lumMod val="75000"/>
                  </a:schemeClr>
                </a:solidFill>
              </a:rPr>
              <a:t>scales</a:t>
            </a:r>
          </a:p>
          <a:p>
            <a:pPr lvl="0" algn="l"/>
            <a:r>
              <a:rPr lang="en-US" sz="2000" b="1" i="1" dirty="0" smtClean="0">
                <a:solidFill>
                  <a:srgbClr val="00B050"/>
                </a:solidFill>
              </a:rPr>
              <a:t>Why?</a:t>
            </a:r>
            <a:endParaRPr lang="es-ES" sz="2000" b="1" i="1" dirty="0">
              <a:solidFill>
                <a:srgbClr val="00B050"/>
              </a:solidFill>
            </a:endParaRPr>
          </a:p>
          <a:p>
            <a:pPr marL="457200" lvl="0" indent="-457200" algn="l">
              <a:buFont typeface="+mj-lt"/>
              <a:buAutoNum type="arabicPeriod"/>
            </a:pPr>
            <a:r>
              <a:rPr lang="en-US" sz="2000" b="1" i="1" dirty="0" smtClean="0">
                <a:solidFill>
                  <a:schemeClr val="accent1">
                    <a:lumMod val="75000"/>
                  </a:schemeClr>
                </a:solidFill>
              </a:rPr>
              <a:t>Business </a:t>
            </a:r>
            <a:r>
              <a:rPr lang="en-US" sz="2000" b="1" i="1" dirty="0">
                <a:solidFill>
                  <a:schemeClr val="accent1">
                    <a:lumMod val="75000"/>
                  </a:schemeClr>
                </a:solidFill>
              </a:rPr>
              <a:t>model, long term perspective and resource </a:t>
            </a:r>
            <a:r>
              <a:rPr lang="en-US" sz="2000" b="1" i="1" dirty="0" smtClean="0">
                <a:solidFill>
                  <a:schemeClr val="accent1">
                    <a:lumMod val="75000"/>
                  </a:schemeClr>
                </a:solidFill>
              </a:rPr>
              <a:t>management </a:t>
            </a:r>
          </a:p>
          <a:p>
            <a:pPr lvl="0" algn="l"/>
            <a:r>
              <a:rPr lang="es-ES" sz="2000" b="1" i="1" dirty="0" err="1" smtClean="0">
                <a:solidFill>
                  <a:srgbClr val="00B050"/>
                </a:solidFill>
              </a:rPr>
              <a:t>What</a:t>
            </a:r>
            <a:r>
              <a:rPr lang="es-ES" sz="2000" b="1" i="1" dirty="0" smtClean="0">
                <a:solidFill>
                  <a:srgbClr val="00B050"/>
                </a:solidFill>
              </a:rPr>
              <a:t>?</a:t>
            </a:r>
            <a:endParaRPr lang="es-ES" sz="2000" b="1" i="1" dirty="0">
              <a:solidFill>
                <a:srgbClr val="00B050"/>
              </a:solidFill>
            </a:endParaRPr>
          </a:p>
          <a:p>
            <a:pPr marL="457200" lvl="0" indent="-457200" algn="l">
              <a:buFont typeface="+mj-lt"/>
              <a:buAutoNum type="arabicPeriod"/>
            </a:pPr>
            <a:r>
              <a:rPr lang="en-US" sz="2000" b="1" i="1" strike="sngStrike" dirty="0" smtClean="0">
                <a:solidFill>
                  <a:schemeClr val="accent1">
                    <a:lumMod val="75000"/>
                  </a:schemeClr>
                </a:solidFill>
              </a:rPr>
              <a:t>Roles </a:t>
            </a:r>
            <a:r>
              <a:rPr lang="en-US" sz="2000" b="1" i="1" strike="sngStrike" dirty="0">
                <a:solidFill>
                  <a:schemeClr val="accent1">
                    <a:lumMod val="75000"/>
                  </a:schemeClr>
                </a:solidFill>
              </a:rPr>
              <a:t>and </a:t>
            </a:r>
            <a:r>
              <a:rPr lang="en-US" sz="2000" b="1" i="1" strike="sngStrike" dirty="0" smtClean="0">
                <a:solidFill>
                  <a:schemeClr val="accent1">
                    <a:lumMod val="75000"/>
                  </a:schemeClr>
                </a:solidFill>
              </a:rPr>
              <a:t>activities</a:t>
            </a:r>
          </a:p>
          <a:p>
            <a:pPr lvl="0" algn="l"/>
            <a:r>
              <a:rPr lang="en-US" sz="2000" b="1" i="1" strike="sngStrike" dirty="0" smtClean="0">
                <a:solidFill>
                  <a:srgbClr val="00B050"/>
                </a:solidFill>
              </a:rPr>
              <a:t>Who?</a:t>
            </a:r>
            <a:endParaRPr lang="es-ES" sz="2000" b="1" i="1" strike="sngStrike" dirty="0">
              <a:solidFill>
                <a:srgbClr val="00B050"/>
              </a:solidFill>
            </a:endParaRPr>
          </a:p>
          <a:p>
            <a:pPr marL="457200" lvl="0" indent="-457200" algn="l">
              <a:buFont typeface="+mj-lt"/>
              <a:buAutoNum type="arabicPeriod"/>
            </a:pPr>
            <a:r>
              <a:rPr lang="en-US" sz="2000" b="1" i="1" dirty="0" smtClean="0">
                <a:solidFill>
                  <a:schemeClr val="accent1">
                    <a:lumMod val="75000"/>
                  </a:schemeClr>
                </a:solidFill>
              </a:rPr>
              <a:t>Governance </a:t>
            </a:r>
            <a:r>
              <a:rPr lang="en-US" sz="2000" b="1" i="1" dirty="0" smtClean="0">
                <a:solidFill>
                  <a:schemeClr val="accent1">
                    <a:lumMod val="75000"/>
                  </a:schemeClr>
                </a:solidFill>
              </a:rPr>
              <a:t>structure</a:t>
            </a:r>
          </a:p>
          <a:p>
            <a:pPr lvl="0" algn="l"/>
            <a:r>
              <a:rPr lang="es-ES" sz="2000" b="1" i="1" dirty="0" err="1" smtClean="0">
                <a:solidFill>
                  <a:srgbClr val="00B050"/>
                </a:solidFill>
              </a:rPr>
              <a:t>How</a:t>
            </a:r>
            <a:r>
              <a:rPr lang="es-ES" sz="2000" b="1" i="1" dirty="0" smtClean="0">
                <a:solidFill>
                  <a:srgbClr val="00B050"/>
                </a:solidFill>
              </a:rPr>
              <a:t>?</a:t>
            </a:r>
            <a:endParaRPr lang="es-ES" sz="2000" b="1" i="1" dirty="0">
              <a:solidFill>
                <a:srgbClr val="00B050"/>
              </a:solidFill>
            </a:endParaRPr>
          </a:p>
        </p:txBody>
      </p:sp>
      <p:sp>
        <p:nvSpPr>
          <p:cNvPr id="8" name="7 Elipse"/>
          <p:cNvSpPr/>
          <p:nvPr/>
        </p:nvSpPr>
        <p:spPr bwMode="auto">
          <a:xfrm>
            <a:off x="1317824" y="1564432"/>
            <a:ext cx="6408712" cy="4932548"/>
          </a:xfrm>
          <a:prstGeom prst="ellipse">
            <a:avLst/>
          </a:prstGeom>
          <a:noFill/>
          <a:ln/>
          <a:effectLst>
            <a:glow rad="139700">
              <a:schemeClr val="accent1">
                <a:satMod val="175000"/>
                <a:alpha val="40000"/>
              </a:schemeClr>
            </a:glow>
          </a:effectLst>
          <a:extLst/>
        </p:spPr>
        <p:style>
          <a:lnRef idx="2">
            <a:schemeClr val="accent1"/>
          </a:lnRef>
          <a:fillRef idx="1">
            <a:schemeClr val="lt1"/>
          </a:fillRef>
          <a:effectRef idx="0">
            <a:schemeClr val="accent1"/>
          </a:effectRef>
          <a:fontRef idx="minor">
            <a:schemeClr val="dk1"/>
          </a:fontRef>
        </p:style>
        <p:txBody>
          <a:bodyPr vert="horz" wrap="square" lIns="50800" tIns="50800" rIns="50800" bIns="50800" numCol="1" rtlCol="0" anchor="ctr" anchorCtr="0" compatLnSpc="1">
            <a:prstTxWarp prst="textNoShape">
              <a:avLst/>
            </a:prstTxWarp>
          </a:bodyPr>
          <a:lstStyle/>
          <a:p>
            <a:pPr marL="342900"/>
            <a:endParaRPr lang="es-ES"/>
          </a:p>
        </p:txBody>
      </p:sp>
    </p:spTree>
    <p:extLst>
      <p:ext uri="{BB962C8B-B14F-4D97-AF65-F5344CB8AC3E}">
        <p14:creationId xmlns:p14="http://schemas.microsoft.com/office/powerpoint/2010/main" val="329934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0"/>
                                  </p:iterate>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44" dur="1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iterate type="lt">
                                    <p:tmPct val="0"/>
                                  </p:iterate>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5">
                                            <p:txEl>
                                              <p:pRg st="1" end="1"/>
                                            </p:txEl>
                                          </p:spTgt>
                                        </p:tgtEl>
                                        <p:attrNameLst>
                                          <p:attrName>ppt_x</p:attrName>
                                          <p:attrName>ppt_y</p:attrName>
                                        </p:attrNameLst>
                                      </p:cBhvr>
                                    </p:animMotion>
                                    <p:animRot by="1500000">
                                      <p:cBhvr>
                                        <p:cTn id="63" dur="125" fill="hold">
                                          <p:stCondLst>
                                            <p:cond delay="0"/>
                                          </p:stCondLst>
                                        </p:cTn>
                                        <p:tgtEl>
                                          <p:spTgt spid="5">
                                            <p:txEl>
                                              <p:pRg st="1" end="1"/>
                                            </p:txEl>
                                          </p:spTgt>
                                        </p:tgtEl>
                                        <p:attrNameLst>
                                          <p:attrName>r</p:attrName>
                                        </p:attrNameLst>
                                      </p:cBhvr>
                                    </p:animRot>
                                    <p:animRot by="-1500000">
                                      <p:cBhvr>
                                        <p:cTn id="64" dur="125" fill="hold">
                                          <p:stCondLst>
                                            <p:cond delay="125"/>
                                          </p:stCondLst>
                                        </p:cTn>
                                        <p:tgtEl>
                                          <p:spTgt spid="5">
                                            <p:txEl>
                                              <p:pRg st="1" end="1"/>
                                            </p:txEl>
                                          </p:spTgt>
                                        </p:tgtEl>
                                        <p:attrNameLst>
                                          <p:attrName>r</p:attrName>
                                        </p:attrNameLst>
                                      </p:cBhvr>
                                    </p:animRot>
                                    <p:animRot by="-1500000">
                                      <p:cBhvr>
                                        <p:cTn id="65" dur="125" fill="hold">
                                          <p:stCondLst>
                                            <p:cond delay="250"/>
                                          </p:stCondLst>
                                        </p:cTn>
                                        <p:tgtEl>
                                          <p:spTgt spid="5">
                                            <p:txEl>
                                              <p:pRg st="1" end="1"/>
                                            </p:txEl>
                                          </p:spTgt>
                                        </p:tgtEl>
                                        <p:attrNameLst>
                                          <p:attrName>r</p:attrName>
                                        </p:attrNameLst>
                                      </p:cBhvr>
                                    </p:animRot>
                                    <p:animRot by="1500000">
                                      <p:cBhvr>
                                        <p:cTn id="66" dur="125" fill="hold">
                                          <p:stCondLst>
                                            <p:cond delay="375"/>
                                          </p:stCondLst>
                                        </p:cTn>
                                        <p:tgtEl>
                                          <p:spTgt spid="5">
                                            <p:txEl>
                                              <p:pRg st="1" end="1"/>
                                            </p:txEl>
                                          </p:spTgt>
                                        </p:tgtEl>
                                        <p:attrNameLst>
                                          <p:attrName>r</p:attrName>
                                        </p:attrNameLst>
                                      </p:cBhvr>
                                    </p:animRot>
                                  </p:childTnLst>
                                </p:cTn>
                              </p:par>
                              <p:par>
                                <p:cTn id="67" presetID="34" presetClass="emph" presetSubtype="0" fill="hold" nodeType="withEffect">
                                  <p:stCondLst>
                                    <p:cond delay="0"/>
                                  </p:stCondLst>
                                  <p:iterate type="lt">
                                    <p:tmPct val="10000"/>
                                  </p:iterate>
                                  <p:childTnLst>
                                    <p:animMotion origin="layout" path="M 0.0 0.0 L 0.0 -0.07213" pathEditMode="relative" ptsTypes="">
                                      <p:cBhvr>
                                        <p:cTn id="68" dur="250" accel="50000" decel="50000" autoRev="1" fill="hold">
                                          <p:stCondLst>
                                            <p:cond delay="0"/>
                                          </p:stCondLst>
                                        </p:cTn>
                                        <p:tgtEl>
                                          <p:spTgt spid="5">
                                            <p:txEl>
                                              <p:pRg st="3" end="3"/>
                                            </p:txEl>
                                          </p:spTgt>
                                        </p:tgtEl>
                                        <p:attrNameLst>
                                          <p:attrName>ppt_x</p:attrName>
                                          <p:attrName>ppt_y</p:attrName>
                                        </p:attrNameLst>
                                      </p:cBhvr>
                                    </p:animMotion>
                                    <p:animRot by="1500000">
                                      <p:cBhvr>
                                        <p:cTn id="69" dur="125" fill="hold">
                                          <p:stCondLst>
                                            <p:cond delay="0"/>
                                          </p:stCondLst>
                                        </p:cTn>
                                        <p:tgtEl>
                                          <p:spTgt spid="5">
                                            <p:txEl>
                                              <p:pRg st="3" end="3"/>
                                            </p:txEl>
                                          </p:spTgt>
                                        </p:tgtEl>
                                        <p:attrNameLst>
                                          <p:attrName>r</p:attrName>
                                        </p:attrNameLst>
                                      </p:cBhvr>
                                    </p:animRot>
                                    <p:animRot by="-1500000">
                                      <p:cBhvr>
                                        <p:cTn id="70" dur="125" fill="hold">
                                          <p:stCondLst>
                                            <p:cond delay="125"/>
                                          </p:stCondLst>
                                        </p:cTn>
                                        <p:tgtEl>
                                          <p:spTgt spid="5">
                                            <p:txEl>
                                              <p:pRg st="3" end="3"/>
                                            </p:txEl>
                                          </p:spTgt>
                                        </p:tgtEl>
                                        <p:attrNameLst>
                                          <p:attrName>r</p:attrName>
                                        </p:attrNameLst>
                                      </p:cBhvr>
                                    </p:animRot>
                                    <p:animRot by="-1500000">
                                      <p:cBhvr>
                                        <p:cTn id="71" dur="125" fill="hold">
                                          <p:stCondLst>
                                            <p:cond delay="250"/>
                                          </p:stCondLst>
                                        </p:cTn>
                                        <p:tgtEl>
                                          <p:spTgt spid="5">
                                            <p:txEl>
                                              <p:pRg st="3" end="3"/>
                                            </p:txEl>
                                          </p:spTgt>
                                        </p:tgtEl>
                                        <p:attrNameLst>
                                          <p:attrName>r</p:attrName>
                                        </p:attrNameLst>
                                      </p:cBhvr>
                                    </p:animRot>
                                    <p:animRot by="1500000">
                                      <p:cBhvr>
                                        <p:cTn id="72" dur="125" fill="hold">
                                          <p:stCondLst>
                                            <p:cond delay="375"/>
                                          </p:stCondLst>
                                        </p:cTn>
                                        <p:tgtEl>
                                          <p:spTgt spid="5">
                                            <p:txEl>
                                              <p:pRg st="3" end="3"/>
                                            </p:txEl>
                                          </p:spTgt>
                                        </p:tgtEl>
                                        <p:attrNameLst>
                                          <p:attrName>r</p:attrName>
                                        </p:attrNameLst>
                                      </p:cBhvr>
                                    </p:animRot>
                                  </p:childTnLst>
                                </p:cTn>
                              </p:par>
                              <p:par>
                                <p:cTn id="73" presetID="34" presetClass="emph" presetSubtype="0" fill="hold" nodeType="withEffect">
                                  <p:stCondLst>
                                    <p:cond delay="0"/>
                                  </p:stCondLst>
                                  <p:iterate type="lt">
                                    <p:tmPct val="10000"/>
                                  </p:iterate>
                                  <p:childTnLst>
                                    <p:animMotion origin="layout" path="M 0.0 0.0 L 0.0 -0.07213" pathEditMode="relative" ptsTypes="">
                                      <p:cBhvr>
                                        <p:cTn id="74" dur="250" accel="50000" decel="50000" autoRev="1" fill="hold">
                                          <p:stCondLst>
                                            <p:cond delay="0"/>
                                          </p:stCondLst>
                                        </p:cTn>
                                        <p:tgtEl>
                                          <p:spTgt spid="5">
                                            <p:txEl>
                                              <p:pRg st="5" end="5"/>
                                            </p:txEl>
                                          </p:spTgt>
                                        </p:tgtEl>
                                        <p:attrNameLst>
                                          <p:attrName>ppt_x</p:attrName>
                                          <p:attrName>ppt_y</p:attrName>
                                        </p:attrNameLst>
                                      </p:cBhvr>
                                    </p:animMotion>
                                    <p:animRot by="1500000">
                                      <p:cBhvr>
                                        <p:cTn id="75" dur="125" fill="hold">
                                          <p:stCondLst>
                                            <p:cond delay="0"/>
                                          </p:stCondLst>
                                        </p:cTn>
                                        <p:tgtEl>
                                          <p:spTgt spid="5">
                                            <p:txEl>
                                              <p:pRg st="5" end="5"/>
                                            </p:txEl>
                                          </p:spTgt>
                                        </p:tgtEl>
                                        <p:attrNameLst>
                                          <p:attrName>r</p:attrName>
                                        </p:attrNameLst>
                                      </p:cBhvr>
                                    </p:animRot>
                                    <p:animRot by="-1500000">
                                      <p:cBhvr>
                                        <p:cTn id="76" dur="125" fill="hold">
                                          <p:stCondLst>
                                            <p:cond delay="125"/>
                                          </p:stCondLst>
                                        </p:cTn>
                                        <p:tgtEl>
                                          <p:spTgt spid="5">
                                            <p:txEl>
                                              <p:pRg st="5" end="5"/>
                                            </p:txEl>
                                          </p:spTgt>
                                        </p:tgtEl>
                                        <p:attrNameLst>
                                          <p:attrName>r</p:attrName>
                                        </p:attrNameLst>
                                      </p:cBhvr>
                                    </p:animRot>
                                    <p:animRot by="-1500000">
                                      <p:cBhvr>
                                        <p:cTn id="77" dur="125" fill="hold">
                                          <p:stCondLst>
                                            <p:cond delay="250"/>
                                          </p:stCondLst>
                                        </p:cTn>
                                        <p:tgtEl>
                                          <p:spTgt spid="5">
                                            <p:txEl>
                                              <p:pRg st="5" end="5"/>
                                            </p:txEl>
                                          </p:spTgt>
                                        </p:tgtEl>
                                        <p:attrNameLst>
                                          <p:attrName>r</p:attrName>
                                        </p:attrNameLst>
                                      </p:cBhvr>
                                    </p:animRot>
                                    <p:animRot by="1500000">
                                      <p:cBhvr>
                                        <p:cTn id="78" dur="125" fill="hold">
                                          <p:stCondLst>
                                            <p:cond delay="375"/>
                                          </p:stCondLst>
                                        </p:cTn>
                                        <p:tgtEl>
                                          <p:spTgt spid="5">
                                            <p:txEl>
                                              <p:pRg st="5" end="5"/>
                                            </p:txEl>
                                          </p:spTgt>
                                        </p:tgtEl>
                                        <p:attrNameLst>
                                          <p:attrName>r</p:attrName>
                                        </p:attrNameLst>
                                      </p:cBhvr>
                                    </p:animRot>
                                  </p:childTnLst>
                                </p:cTn>
                              </p:par>
                              <p:par>
                                <p:cTn id="79" presetID="34" presetClass="emph" presetSubtype="0" fill="hold" nodeType="withEffect">
                                  <p:stCondLst>
                                    <p:cond delay="0"/>
                                  </p:stCondLst>
                                  <p:iterate type="lt">
                                    <p:tmPct val="10000"/>
                                  </p:iterate>
                                  <p:childTnLst>
                                    <p:animMotion origin="layout" path="M 0.0 0.0 L 0.0 -0.07213" pathEditMode="relative" ptsTypes="">
                                      <p:cBhvr>
                                        <p:cTn id="80" dur="250" accel="50000" decel="50000" autoRev="1" fill="hold">
                                          <p:stCondLst>
                                            <p:cond delay="0"/>
                                          </p:stCondLst>
                                        </p:cTn>
                                        <p:tgtEl>
                                          <p:spTgt spid="5">
                                            <p:txEl>
                                              <p:pRg st="7" end="7"/>
                                            </p:txEl>
                                          </p:spTgt>
                                        </p:tgtEl>
                                        <p:attrNameLst>
                                          <p:attrName>ppt_x</p:attrName>
                                          <p:attrName>ppt_y</p:attrName>
                                        </p:attrNameLst>
                                      </p:cBhvr>
                                    </p:animMotion>
                                    <p:animRot by="1500000">
                                      <p:cBhvr>
                                        <p:cTn id="81" dur="125" fill="hold">
                                          <p:stCondLst>
                                            <p:cond delay="0"/>
                                          </p:stCondLst>
                                        </p:cTn>
                                        <p:tgtEl>
                                          <p:spTgt spid="5">
                                            <p:txEl>
                                              <p:pRg st="7" end="7"/>
                                            </p:txEl>
                                          </p:spTgt>
                                        </p:tgtEl>
                                        <p:attrNameLst>
                                          <p:attrName>r</p:attrName>
                                        </p:attrNameLst>
                                      </p:cBhvr>
                                    </p:animRot>
                                    <p:animRot by="-1500000">
                                      <p:cBhvr>
                                        <p:cTn id="82" dur="125" fill="hold">
                                          <p:stCondLst>
                                            <p:cond delay="125"/>
                                          </p:stCondLst>
                                        </p:cTn>
                                        <p:tgtEl>
                                          <p:spTgt spid="5">
                                            <p:txEl>
                                              <p:pRg st="7" end="7"/>
                                            </p:txEl>
                                          </p:spTgt>
                                        </p:tgtEl>
                                        <p:attrNameLst>
                                          <p:attrName>r</p:attrName>
                                        </p:attrNameLst>
                                      </p:cBhvr>
                                    </p:animRot>
                                    <p:animRot by="-1500000">
                                      <p:cBhvr>
                                        <p:cTn id="83" dur="125" fill="hold">
                                          <p:stCondLst>
                                            <p:cond delay="250"/>
                                          </p:stCondLst>
                                        </p:cTn>
                                        <p:tgtEl>
                                          <p:spTgt spid="5">
                                            <p:txEl>
                                              <p:pRg st="7" end="7"/>
                                            </p:txEl>
                                          </p:spTgt>
                                        </p:tgtEl>
                                        <p:attrNameLst>
                                          <p:attrName>r</p:attrName>
                                        </p:attrNameLst>
                                      </p:cBhvr>
                                    </p:animRot>
                                    <p:animRot by="1500000">
                                      <p:cBhvr>
                                        <p:cTn id="84" dur="125" fill="hold">
                                          <p:stCondLst>
                                            <p:cond delay="375"/>
                                          </p:stCondLst>
                                        </p:cTn>
                                        <p:tgtEl>
                                          <p:spTgt spid="5">
                                            <p:txEl>
                                              <p:pRg st="7" end="7"/>
                                            </p:txEl>
                                          </p:spTgt>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heel(1)">
                                      <p:cBhvr>
                                        <p:cTn id="8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33" y="5092824"/>
            <a:ext cx="6698199" cy="3282781"/>
          </a:xfrm>
          <a:prstGeom prst="rect">
            <a:avLst/>
          </a:prstGeom>
          <a:noFill/>
          <a:ln>
            <a:noFill/>
          </a:ln>
          <a:extLst>
            <a:ext uri="{909E8E84-426E-40DD-AFC4-6F175D3DCCD1}">
              <a14:hiddenFill xmlns:a14="http://schemas.microsoft.com/office/drawing/2010/main">
                <a:gradFill rotWithShape="0">
                  <a:gsLst>
                    <a:gs pos="0">
                      <a:srgbClr val="074FB3"/>
                    </a:gs>
                    <a:gs pos="100000">
                      <a:srgbClr val="0C3280"/>
                    </a:gs>
                  </a:gsLst>
                  <a:lin ang="5400000"/>
                </a:gradFill>
              </a14:hiddenFill>
            </a:ext>
            <a:ext uri="{91240B29-F687-4F45-9708-019B960494DF}">
              <a14:hiddenLine xmlns:a14="http://schemas.microsoft.com/office/drawing/2010/main" w="12700" cap="flat" cmpd="sng">
                <a:solidFill>
                  <a:schemeClr val="tx1"/>
                </a:solidFill>
                <a:prstDash val="solid"/>
                <a:miter lim="0"/>
                <a:headEnd type="none" w="med" len="med"/>
                <a:tailEnd type="none" w="med" len="me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3479954453"/>
              </p:ext>
            </p:extLst>
          </p:nvPr>
        </p:nvGraphicFramePr>
        <p:xfrm>
          <a:off x="1170683" y="268288"/>
          <a:ext cx="10516293" cy="4351500"/>
        </p:xfrm>
        <a:graphic>
          <a:graphicData uri="http://schemas.openxmlformats.org/drawingml/2006/table">
            <a:tbl>
              <a:tblPr>
                <a:effectLst/>
                <a:tableStyleId>{BC89EF96-8CEA-46FF-86C4-4CE0E7609802}</a:tableStyleId>
              </a:tblPr>
              <a:tblGrid>
                <a:gridCol w="1396005"/>
                <a:gridCol w="1116013"/>
                <a:gridCol w="860675"/>
                <a:gridCol w="971675"/>
                <a:gridCol w="749675"/>
                <a:gridCol w="860675"/>
                <a:gridCol w="860675"/>
                <a:gridCol w="925225"/>
                <a:gridCol w="925225"/>
                <a:gridCol w="925225"/>
                <a:gridCol w="925225"/>
              </a:tblGrid>
              <a:tr h="324000">
                <a:tc rowSpan="2">
                  <a:txBody>
                    <a:bodyPr/>
                    <a:lstStyle/>
                    <a:p>
                      <a:pPr algn="ctr" fontAlgn="b"/>
                      <a:r>
                        <a:rPr lang="es-ES" sz="1100" b="1"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rPr>
                        <a:t> </a:t>
                      </a:r>
                    </a:p>
                    <a:p>
                      <a:pPr algn="ctr" fontAlgn="b"/>
                      <a:r>
                        <a:rPr lang="es-ES" sz="1100" b="1" u="none" strike="noStrike" dirty="0" err="1">
                          <a:solidFill>
                            <a:schemeClr val="bg1"/>
                          </a:solidFill>
                          <a:effectLst>
                            <a:outerShdw blurRad="38100" dist="38100" dir="2700000" algn="tl">
                              <a:srgbClr val="000000">
                                <a:alpha val="43137"/>
                              </a:srgbClr>
                            </a:outerShdw>
                          </a:effectLst>
                          <a:latin typeface="Arial Rounded MT Bold" panose="020F0704030504030204" pitchFamily="34" charset="0"/>
                        </a:rPr>
                        <a:t>Platform</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rowSpan="2">
                  <a:txBody>
                    <a:bodyPr/>
                    <a:lstStyle/>
                    <a:p>
                      <a:pPr algn="ctr" fontAlgn="b"/>
                      <a:r>
                        <a:rPr lang="es-ES" sz="1100" b="1"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rPr>
                        <a:t> </a:t>
                      </a:r>
                    </a:p>
                    <a:p>
                      <a:pPr algn="ctr" fontAlgn="b"/>
                      <a:r>
                        <a:rPr lang="es-ES" sz="1100" b="1" u="none" strike="noStrike" dirty="0" err="1">
                          <a:solidFill>
                            <a:schemeClr val="bg1"/>
                          </a:solidFill>
                          <a:effectLst>
                            <a:outerShdw blurRad="38100" dist="38100" dir="2700000" algn="tl">
                              <a:srgbClr val="000000">
                                <a:alpha val="43137"/>
                              </a:srgbClr>
                            </a:outerShdw>
                          </a:effectLst>
                          <a:latin typeface="Arial Rounded MT Bold" panose="020F0704030504030204" pitchFamily="34" charset="0"/>
                        </a:rPr>
                        <a:t>Sectors</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gridSpan="5">
                  <a:txBody>
                    <a:bodyPr/>
                    <a:lstStyle/>
                    <a:p>
                      <a:pPr algn="ctr" fontAlgn="b"/>
                      <a:r>
                        <a:rPr lang="es-ES" sz="1400" b="1" u="none" strike="noStrike" dirty="0" err="1">
                          <a:solidFill>
                            <a:schemeClr val="bg1"/>
                          </a:solidFill>
                          <a:effectLst/>
                          <a:latin typeface="Arial Rounded MT Bold" panose="020F0704030504030204" pitchFamily="34" charset="0"/>
                        </a:rPr>
                        <a:t>Structure</a:t>
                      </a:r>
                      <a:endParaRPr lang="es-ES" sz="1400" b="1" i="0" u="none" strike="noStrike" dirty="0">
                        <a:solidFill>
                          <a:schemeClr val="bg1"/>
                        </a:solidFill>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fontAlgn="b"/>
                      <a:r>
                        <a:rPr lang="es-ES" sz="1400" b="1" u="none" strike="noStrike" dirty="0" err="1">
                          <a:solidFill>
                            <a:schemeClr val="bg1"/>
                          </a:solidFill>
                          <a:effectLst/>
                          <a:latin typeface="Arial Rounded MT Bold" panose="020F0704030504030204" pitchFamily="34" charset="0"/>
                        </a:rPr>
                        <a:t>Activities</a:t>
                      </a:r>
                      <a:endParaRPr lang="es-ES" sz="1400" b="1" i="0" u="none" strike="noStrike" dirty="0">
                        <a:solidFill>
                          <a:schemeClr val="bg1"/>
                        </a:solidFill>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hMerge="1">
                  <a:txBody>
                    <a:bodyPr/>
                    <a:lstStyle/>
                    <a:p>
                      <a:endParaRPr lang="es-ES"/>
                    </a:p>
                  </a:txBody>
                  <a:tcPr/>
                </a:tc>
                <a:tc hMerge="1">
                  <a:txBody>
                    <a:bodyPr/>
                    <a:lstStyle/>
                    <a:p>
                      <a:endParaRPr lang="es-ES"/>
                    </a:p>
                  </a:txBody>
                  <a:tcPr/>
                </a:tc>
                <a:tc hMerge="1">
                  <a:txBody>
                    <a:bodyPr/>
                    <a:lstStyle/>
                    <a:p>
                      <a:endParaRPr lang="es-ES"/>
                    </a:p>
                  </a:txBody>
                  <a:tcPr/>
                </a:tc>
              </a:tr>
              <a:tr h="571500">
                <a:tc vMerge="1">
                  <a:txBody>
                    <a:bodyPr/>
                    <a:lstStyle/>
                    <a:p>
                      <a:pPr algn="ctr" fontAlgn="b"/>
                      <a:endParaRPr lang="es-ES" sz="1100" b="1" i="0" u="none" strike="noStrike" dirty="0">
                        <a:solidFill>
                          <a:schemeClr val="accent2">
                            <a:lumMod val="75000"/>
                          </a:schemeClr>
                        </a:solidFill>
                        <a:effectLst/>
                        <a:latin typeface="Calibri"/>
                      </a:endParaRPr>
                    </a:p>
                  </a:txBody>
                  <a:tcPr marL="9525" marR="9525" marT="9525" marB="0" anchor="b"/>
                </a:tc>
                <a:tc vMerge="1">
                  <a:txBody>
                    <a:bodyPr/>
                    <a:lstStyle/>
                    <a:p>
                      <a:pPr algn="ctr" fontAlgn="b"/>
                      <a:endParaRPr lang="es-ES" sz="1100" b="1" i="0" u="none" strike="noStrike" dirty="0">
                        <a:solidFill>
                          <a:schemeClr val="accent2">
                            <a:lumMod val="75000"/>
                          </a:schemeClr>
                        </a:solidFill>
                        <a:effectLst/>
                        <a:latin typeface="Calibri"/>
                      </a:endParaRPr>
                    </a:p>
                  </a:txBody>
                  <a:tcPr marL="9525" marR="9525" marT="9525" marB="0" anchor="b"/>
                </a:tc>
                <a:tc>
                  <a:txBody>
                    <a:bodyPr/>
                    <a:lstStyle/>
                    <a:p>
                      <a:pPr algn="ctr" fontAlgn="b"/>
                      <a:r>
                        <a:rPr lang="es-ES" sz="1100" b="1" u="none" strike="noStrike" dirty="0" err="1">
                          <a:solidFill>
                            <a:schemeClr val="bg1"/>
                          </a:solidFill>
                          <a:effectLst>
                            <a:outerShdw blurRad="38100" dist="38100" dir="2700000" algn="tl">
                              <a:srgbClr val="000000">
                                <a:alpha val="43137"/>
                              </a:srgbClr>
                            </a:outerShdw>
                          </a:effectLst>
                          <a:latin typeface="Arial Rounded MT Bold" panose="020F0704030504030204" pitchFamily="34" charset="0"/>
                        </a:rPr>
                        <a:t>Countries</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100" b="1" u="none" strike="noStrike" dirty="0" err="1" smtClean="0">
                          <a:solidFill>
                            <a:schemeClr val="bg1"/>
                          </a:solidFill>
                          <a:effectLst>
                            <a:outerShdw blurRad="38100" dist="38100" dir="2700000" algn="tl">
                              <a:srgbClr val="000000">
                                <a:alpha val="43137"/>
                              </a:srgbClr>
                            </a:outerShdw>
                          </a:effectLst>
                          <a:latin typeface="Arial Rounded MT Bold" panose="020F0704030504030204" pitchFamily="34" charset="0"/>
                        </a:rPr>
                        <a:t>Universities</a:t>
                      </a:r>
                      <a:endParaRPr lang="es-ES" sz="1100" b="1" u="none" strike="noStrike"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gn="ctr" fontAlgn="b"/>
                      <a:r>
                        <a:rPr lang="es-ES" sz="1100" b="1" u="none" strike="noStrike"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 and R&amp;D</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100" b="1" u="none" strike="noStrike" dirty="0" err="1">
                          <a:solidFill>
                            <a:schemeClr val="bg1"/>
                          </a:solidFill>
                          <a:effectLst>
                            <a:outerShdw blurRad="38100" dist="38100" dir="2700000" algn="tl">
                              <a:srgbClr val="000000">
                                <a:alpha val="43137"/>
                              </a:srgbClr>
                            </a:outerShdw>
                          </a:effectLst>
                          <a:latin typeface="Arial Rounded MT Bold" panose="020F0704030504030204" pitchFamily="34" charset="0"/>
                        </a:rPr>
                        <a:t>Industry</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100" b="1" u="none" strike="noStrike" dirty="0" err="1">
                          <a:solidFill>
                            <a:schemeClr val="bg1"/>
                          </a:solidFill>
                          <a:effectLst>
                            <a:outerShdw blurRad="38100" dist="38100" dir="2700000" algn="tl">
                              <a:srgbClr val="000000">
                                <a:alpha val="43137"/>
                              </a:srgbClr>
                            </a:outerShdw>
                          </a:effectLst>
                          <a:latin typeface="Arial Rounded MT Bold" panose="020F0704030504030204" pitchFamily="34" charset="0"/>
                        </a:rPr>
                        <a:t>Others</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100" b="1"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rPr>
                        <a:t>Total</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100" b="1" u="none" strike="noStrike" dirty="0" err="1" smtClean="0">
                          <a:solidFill>
                            <a:schemeClr val="bg1"/>
                          </a:solidFill>
                          <a:effectLst>
                            <a:outerShdw blurRad="38100" dist="38100" dir="2700000" algn="tl">
                              <a:srgbClr val="000000">
                                <a:alpha val="43137"/>
                              </a:srgbClr>
                            </a:outerShdw>
                          </a:effectLst>
                          <a:latin typeface="Arial Rounded MT Bold" panose="020F0704030504030204" pitchFamily="34" charset="0"/>
                        </a:rPr>
                        <a:t>Education</a:t>
                      </a:r>
                      <a:r>
                        <a:rPr lang="es-ES" sz="1100" b="1" u="none" strike="noStrike"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 </a:t>
                      </a:r>
                    </a:p>
                    <a:p>
                      <a:pPr algn="ctr" fontAlgn="b"/>
                      <a:r>
                        <a:rPr lang="es-ES" sz="1100" b="1" u="none" strike="noStrike"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&amp; </a:t>
                      </a:r>
                      <a:r>
                        <a:rPr lang="es-ES" sz="1100" b="1"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rPr>
                        <a:t>training</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100" b="1"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rPr>
                        <a:t>R&amp;D</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100" b="1"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rPr>
                        <a:t>Networks</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100" b="1" u="none" strike="noStrike" dirty="0" err="1">
                          <a:solidFill>
                            <a:schemeClr val="bg1"/>
                          </a:solidFill>
                          <a:effectLst>
                            <a:outerShdw blurRad="38100" dist="38100" dir="2700000" algn="tl">
                              <a:srgbClr val="000000">
                                <a:alpha val="43137"/>
                              </a:srgbClr>
                            </a:outerShdw>
                          </a:effectLst>
                          <a:latin typeface="Arial Rounded MT Bold" panose="020F0704030504030204" pitchFamily="34" charset="0"/>
                        </a:rPr>
                        <a:t>Policy</a:t>
                      </a:r>
                      <a:endParaRPr lang="es-ES" sz="1100" b="1" i="0" u="none" strike="noStrik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KIC </a:t>
                      </a:r>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Energy</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Energy</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7</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19</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9</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60</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88</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Climate</a:t>
                      </a:r>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KIC</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Climate</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9</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34</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6</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6</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46</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Eco-innovera</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Ecoinnovation</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17</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25</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25</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PPP Sprire</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smtClean="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EE</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20</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20</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30</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10</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60</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JPI Water</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Water</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18</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60</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WssTP</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Water</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15</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47</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14</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19</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60</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MUSIC</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Climate</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7</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9</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EMI</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Climate</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19</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3</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14</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14</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UBC</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Climate</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11</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100</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SusChem</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Chemical</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11</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6</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BSSSC</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Climate</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9</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14</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r h="288000">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MEDPRO</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Climate</a:t>
                      </a:r>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&amp; </a:t>
                      </a:r>
                      <a:r>
                        <a:rPr lang="es-ES" sz="1000" u="none" strike="noStrike" dirty="0" err="1">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energy</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13</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17</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 </a:t>
                      </a:r>
                      <a:endParaRPr lang="es-ES" sz="1000" b="0" i="0" u="none" strike="noStrike">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17</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2</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c>
                  <a:txBody>
                    <a:bodyPr/>
                    <a:lstStyle/>
                    <a:p>
                      <a:pPr algn="ctr" fontAlgn="b"/>
                      <a:r>
                        <a:rPr lang="es-ES" sz="100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rPr>
                        <a:t>1</a:t>
                      </a:r>
                      <a:endParaRPr lang="es-ES" sz="1000" b="0" i="0" u="none" strike="noStrike" dirty="0">
                        <a:solidFill>
                          <a:schemeClr val="accent4">
                            <a:lumMod val="25000"/>
                          </a:schemeClr>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tcPr>
                </a:tc>
              </a:tr>
            </a:tbl>
          </a:graphicData>
        </a:graphic>
      </p:graphicFrame>
      <p:graphicFrame>
        <p:nvGraphicFramePr>
          <p:cNvPr id="7" name="1 Gráfico"/>
          <p:cNvGraphicFramePr>
            <a:graphicFrameLocks/>
          </p:cNvGraphicFramePr>
          <p:nvPr>
            <p:extLst>
              <p:ext uri="{D42A27DB-BD31-4B8C-83A1-F6EECF244321}">
                <p14:modId xmlns:p14="http://schemas.microsoft.com/office/powerpoint/2010/main" val="793436508"/>
              </p:ext>
            </p:extLst>
          </p:nvPr>
        </p:nvGraphicFramePr>
        <p:xfrm>
          <a:off x="6646416" y="4732784"/>
          <a:ext cx="6862440"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44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1000"/>
                                        <p:tgtEl>
                                          <p:spTgt spid="24579"/>
                                        </p:tgtEl>
                                      </p:cBhvr>
                                    </p:animEffect>
                                    <p:anim calcmode="lin" valueType="num">
                                      <p:cBhvr>
                                        <p:cTn id="8" dur="1000" fill="hold"/>
                                        <p:tgtEl>
                                          <p:spTgt spid="24579"/>
                                        </p:tgtEl>
                                        <p:attrNameLst>
                                          <p:attrName>ppt_x</p:attrName>
                                        </p:attrNameLst>
                                      </p:cBhvr>
                                      <p:tavLst>
                                        <p:tav tm="0">
                                          <p:val>
                                            <p:strVal val="#ppt_x"/>
                                          </p:val>
                                        </p:tav>
                                        <p:tav tm="100000">
                                          <p:val>
                                            <p:strVal val="#ppt_x"/>
                                          </p:val>
                                        </p:tav>
                                      </p:tavLst>
                                    </p:anim>
                                    <p:anim calcmode="lin" valueType="num">
                                      <p:cBhvr>
                                        <p:cTn id="9" dur="1000" fill="hold"/>
                                        <p:tgtEl>
                                          <p:spTgt spid="245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p:cNvPicPr>
          <p:nvPr/>
        </p:nvPicPr>
        <p:blipFill rotWithShape="1">
          <a:blip r:embed="rId2">
            <a:extLst>
              <a:ext uri="{28A0092B-C50C-407E-A947-70E740481C1C}">
                <a14:useLocalDpi xmlns:a14="http://schemas.microsoft.com/office/drawing/2010/main" val="0"/>
              </a:ext>
            </a:extLst>
          </a:blip>
          <a:srcRect t="3907" b="10026"/>
          <a:stretch/>
        </p:blipFill>
        <p:spPr bwMode="auto">
          <a:xfrm>
            <a:off x="3112053" y="1880359"/>
            <a:ext cx="6787046" cy="3284215"/>
          </a:xfrm>
          <a:prstGeom prst="rect">
            <a:avLst/>
          </a:prstGeom>
          <a:noFill/>
          <a:ln>
            <a:noFill/>
          </a:ln>
          <a:extLst>
            <a:ext uri="{909E8E84-426E-40DD-AFC4-6F175D3DCCD1}">
              <a14:hiddenFill xmlns:a14="http://schemas.microsoft.com/office/drawing/2010/main">
                <a:gradFill rotWithShape="0">
                  <a:gsLst>
                    <a:gs pos="0">
                      <a:srgbClr val="074FB3"/>
                    </a:gs>
                    <a:gs pos="100000">
                      <a:srgbClr val="0C3280"/>
                    </a:gs>
                  </a:gsLst>
                  <a:lin ang="5400000"/>
                </a:gradFill>
              </a14:hiddenFill>
            </a:ext>
            <a:ext uri="{91240B29-F687-4F45-9708-019B960494DF}">
              <a14:hiddenLine xmlns:a14="http://schemas.microsoft.com/office/drawing/2010/main" w="12700" cap="flat" cmpd="sng">
                <a:solidFill>
                  <a:schemeClr val="tx1"/>
                </a:solidFill>
                <a:prstDash val="solid"/>
                <a:miter lim="0"/>
                <a:headEnd type="none" w="med" len="med"/>
                <a:tailEnd type="none" w="med" len="med"/>
              </a14:hiddenLine>
            </a:ext>
          </a:extLst>
        </p:spPr>
      </p:pic>
      <p:pic>
        <p:nvPicPr>
          <p:cNvPr id="26628" name="Picture 4"/>
          <p:cNvPicPr>
            <a:picLocks noChangeAspect="1"/>
          </p:cNvPicPr>
          <p:nvPr/>
        </p:nvPicPr>
        <p:blipFill rotWithShape="1">
          <a:blip r:embed="rId3">
            <a:extLst>
              <a:ext uri="{28A0092B-C50C-407E-A947-70E740481C1C}">
                <a14:useLocalDpi xmlns:a14="http://schemas.microsoft.com/office/drawing/2010/main" val="0"/>
              </a:ext>
            </a:extLst>
          </a:blip>
          <a:srcRect l="12183" t="7553" r="14399" b="10026"/>
          <a:stretch/>
        </p:blipFill>
        <p:spPr bwMode="auto">
          <a:xfrm>
            <a:off x="237704" y="988368"/>
            <a:ext cx="4419600" cy="3014663"/>
          </a:xfrm>
          <a:prstGeom prst="rect">
            <a:avLst/>
          </a:prstGeom>
          <a:noFill/>
          <a:ln>
            <a:noFill/>
          </a:ln>
          <a:extLst>
            <a:ext uri="{909E8E84-426E-40DD-AFC4-6F175D3DCCD1}">
              <a14:hiddenFill xmlns:a14="http://schemas.microsoft.com/office/drawing/2010/main">
                <a:gradFill rotWithShape="0">
                  <a:gsLst>
                    <a:gs pos="0">
                      <a:srgbClr val="074FB3"/>
                    </a:gs>
                    <a:gs pos="100000">
                      <a:srgbClr val="0C3280"/>
                    </a:gs>
                  </a:gsLst>
                  <a:lin ang="5400000"/>
                </a:gradFill>
              </a14:hiddenFill>
            </a:ext>
            <a:ext uri="{91240B29-F687-4F45-9708-019B960494DF}">
              <a14:hiddenLine xmlns:a14="http://schemas.microsoft.com/office/drawing/2010/main" w="12700" cap="flat" cmpd="sng">
                <a:solidFill>
                  <a:schemeClr val="tx1"/>
                </a:solidFill>
                <a:prstDash val="solid"/>
                <a:miter lim="0"/>
                <a:headEnd type="none" w="med" len="med"/>
                <a:tailEnd type="none" w="med" len="med"/>
              </a14:hiddenLine>
            </a:ext>
          </a:extLst>
        </p:spPr>
      </p:pic>
      <p:pic>
        <p:nvPicPr>
          <p:cNvPr id="26629" name="Picture 5"/>
          <p:cNvPicPr>
            <a:picLocks noChangeAspect="1"/>
          </p:cNvPicPr>
          <p:nvPr/>
        </p:nvPicPr>
        <p:blipFill rotWithShape="1">
          <a:blip r:embed="rId4">
            <a:extLst>
              <a:ext uri="{28A0092B-C50C-407E-A947-70E740481C1C}">
                <a14:useLocalDpi xmlns:a14="http://schemas.microsoft.com/office/drawing/2010/main" val="0"/>
              </a:ext>
            </a:extLst>
          </a:blip>
          <a:srcRect l="11128" t="7293" r="12151" b="10026"/>
          <a:stretch/>
        </p:blipFill>
        <p:spPr bwMode="auto">
          <a:xfrm>
            <a:off x="5782320" y="3191392"/>
            <a:ext cx="6513054" cy="3946364"/>
          </a:xfrm>
          <a:prstGeom prst="rect">
            <a:avLst/>
          </a:prstGeom>
          <a:noFill/>
          <a:ln>
            <a:noFill/>
          </a:ln>
          <a:extLst>
            <a:ext uri="{909E8E84-426E-40DD-AFC4-6F175D3DCCD1}">
              <a14:hiddenFill xmlns:a14="http://schemas.microsoft.com/office/drawing/2010/main">
                <a:gradFill rotWithShape="0">
                  <a:gsLst>
                    <a:gs pos="0">
                      <a:srgbClr val="074FB3"/>
                    </a:gs>
                    <a:gs pos="100000">
                      <a:srgbClr val="0C3280"/>
                    </a:gs>
                  </a:gsLst>
                  <a:lin ang="5400000"/>
                </a:gradFill>
              </a14:hiddenFill>
            </a:ext>
            <a:ext uri="{91240B29-F687-4F45-9708-019B960494DF}">
              <a14:hiddenLine xmlns:a14="http://schemas.microsoft.com/office/drawing/2010/main" w="12700" cap="flat" cmpd="sng">
                <a:solidFill>
                  <a:schemeClr val="tx1"/>
                </a:solidFill>
                <a:prstDash val="solid"/>
                <a:miter lim="0"/>
                <a:headEnd type="none" w="med" len="med"/>
                <a:tailEnd type="none" w="med" len="med"/>
              </a14:hiddenLine>
            </a:ext>
          </a:extLst>
        </p:spPr>
      </p:pic>
      <p:pic>
        <p:nvPicPr>
          <p:cNvPr id="26630" name="Picture 6"/>
          <p:cNvPicPr>
            <a:picLocks noChangeAspect="1"/>
          </p:cNvPicPr>
          <p:nvPr/>
        </p:nvPicPr>
        <p:blipFill rotWithShape="1">
          <a:blip r:embed="rId5">
            <a:extLst>
              <a:ext uri="{28A0092B-C50C-407E-A947-70E740481C1C}">
                <a14:useLocalDpi xmlns:a14="http://schemas.microsoft.com/office/drawing/2010/main" val="0"/>
              </a:ext>
            </a:extLst>
          </a:blip>
          <a:srcRect l="14373" t="9038" r="15203" b="10026"/>
          <a:stretch/>
        </p:blipFill>
        <p:spPr bwMode="auto">
          <a:xfrm>
            <a:off x="6718424" y="1013325"/>
            <a:ext cx="6741777" cy="4356134"/>
          </a:xfrm>
          <a:prstGeom prst="rect">
            <a:avLst/>
          </a:prstGeom>
          <a:noFill/>
          <a:ln>
            <a:noFill/>
          </a:ln>
          <a:extLst>
            <a:ext uri="{909E8E84-426E-40DD-AFC4-6F175D3DCCD1}">
              <a14:hiddenFill xmlns:a14="http://schemas.microsoft.com/office/drawing/2010/main">
                <a:gradFill rotWithShape="0">
                  <a:gsLst>
                    <a:gs pos="0">
                      <a:srgbClr val="074FB3"/>
                    </a:gs>
                    <a:gs pos="100000">
                      <a:srgbClr val="0C3280"/>
                    </a:gs>
                  </a:gsLst>
                  <a:lin ang="5400000"/>
                </a:gradFill>
              </a14:hiddenFill>
            </a:ext>
            <a:ext uri="{91240B29-F687-4F45-9708-019B960494DF}">
              <a14:hiddenLine xmlns:a14="http://schemas.microsoft.com/office/drawing/2010/main" w="12700" cap="flat" cmpd="sng">
                <a:solidFill>
                  <a:schemeClr val="tx1"/>
                </a:solidFill>
                <a:prstDash val="solid"/>
                <a:miter lim="0"/>
                <a:headEnd type="none" w="med" len="med"/>
                <a:tailEnd type="none" w="med" len="med"/>
              </a14:hiddenLine>
            </a:ext>
          </a:extLst>
        </p:spPr>
      </p:pic>
      <p:pic>
        <p:nvPicPr>
          <p:cNvPr id="26626" name="Picture 2"/>
          <p:cNvPicPr>
            <a:picLocks noChangeAspect="1"/>
          </p:cNvPicPr>
          <p:nvPr/>
        </p:nvPicPr>
        <p:blipFill rotWithShape="1">
          <a:blip r:embed="rId6">
            <a:extLst>
              <a:ext uri="{28A0092B-C50C-407E-A947-70E740481C1C}">
                <a14:useLocalDpi xmlns:a14="http://schemas.microsoft.com/office/drawing/2010/main" val="0"/>
              </a:ext>
            </a:extLst>
          </a:blip>
          <a:srcRect t="4427" b="10027"/>
          <a:stretch/>
        </p:blipFill>
        <p:spPr bwMode="auto">
          <a:xfrm>
            <a:off x="0" y="4672012"/>
            <a:ext cx="6505576" cy="3128963"/>
          </a:xfrm>
          <a:prstGeom prst="rect">
            <a:avLst/>
          </a:prstGeom>
          <a:noFill/>
          <a:ln>
            <a:noFill/>
          </a:ln>
          <a:extLst>
            <a:ext uri="{909E8E84-426E-40DD-AFC4-6F175D3DCCD1}">
              <a14:hiddenFill xmlns:a14="http://schemas.microsoft.com/office/drawing/2010/main">
                <a:gradFill rotWithShape="0">
                  <a:gsLst>
                    <a:gs pos="0">
                      <a:srgbClr val="074FB3"/>
                    </a:gs>
                    <a:gs pos="100000">
                      <a:srgbClr val="0C3280"/>
                    </a:gs>
                  </a:gsLst>
                  <a:lin ang="5400000"/>
                </a:gradFill>
              </a14:hiddenFill>
            </a:ext>
            <a:ext uri="{91240B29-F687-4F45-9708-019B960494DF}">
              <a14:hiddenLine xmlns:a14="http://schemas.microsoft.com/office/drawing/2010/main" w="12700" cap="flat" cmpd="sng">
                <a:solidFill>
                  <a:schemeClr val="tx1"/>
                </a:solidFill>
                <a:prstDash val="solid"/>
                <a:miter lim="0"/>
                <a:headEnd type="none" w="med" len="med"/>
                <a:tailEnd type="none" w="med" len="med"/>
              </a14:hiddenLine>
            </a:ext>
          </a:extLst>
        </p:spPr>
      </p:pic>
      <p:pic>
        <p:nvPicPr>
          <p:cNvPr id="26631" name="Picture 7" descr="D:\Dropbox\Climate KIC\2012\Jornadas April\Red pioneros 20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100" y="1709738"/>
            <a:ext cx="11658600" cy="6334125"/>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381720" y="1204392"/>
            <a:ext cx="11894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0"/>
            <a:r>
              <a:rPr lang="en-US" sz="3200" b="1" i="1" dirty="0" smtClean="0">
                <a:solidFill>
                  <a:srgbClr val="79AF35"/>
                </a:solidFill>
                <a:latin typeface="ヒラギノ角ゴ ProN W3" charset="0"/>
                <a:ea typeface="ヒラギノ角ゴ ProN W3" charset="0"/>
                <a:cs typeface="ヒラギノ角ゴ ProN W3" charset="0"/>
              </a:rPr>
              <a:t>Thematic Network – Pioneers into Practice 2012 Valencia</a:t>
            </a:r>
            <a:endParaRPr lang="es-ES" sz="3200" b="1" i="1" dirty="0">
              <a:solidFill>
                <a:srgbClr val="79AF35"/>
              </a:solidFill>
              <a:latin typeface="ヒラギノ角ゴ ProN W3" charset="0"/>
              <a:ea typeface="ヒラギノ角ゴ ProN W3" charset="0"/>
              <a:cs typeface="ヒラギノ角ゴ ProN W3" charset="0"/>
            </a:endParaRPr>
          </a:p>
        </p:txBody>
      </p:sp>
    </p:spTree>
    <p:extLst>
      <p:ext uri="{BB962C8B-B14F-4D97-AF65-F5344CB8AC3E}">
        <p14:creationId xmlns:p14="http://schemas.microsoft.com/office/powerpoint/2010/main" val="260682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2000" fill="hold"/>
                                        <p:tgtEl>
                                          <p:spTgt spid="26627"/>
                                        </p:tgtEl>
                                        <p:attrNameLst>
                                          <p:attrName>ppt_x</p:attrName>
                                        </p:attrNameLst>
                                      </p:cBhvr>
                                      <p:tavLst>
                                        <p:tav tm="0">
                                          <p:val>
                                            <p:strVal val="1+#ppt_w/2"/>
                                          </p:val>
                                        </p:tav>
                                        <p:tav tm="100000">
                                          <p:val>
                                            <p:strVal val="#ppt_x"/>
                                          </p:val>
                                        </p:tav>
                                      </p:tavLst>
                                    </p:anim>
                                    <p:anim calcmode="lin" valueType="num">
                                      <p:cBhvr additive="base">
                                        <p:cTn id="8" dur="2000" fill="hold"/>
                                        <p:tgtEl>
                                          <p:spTgt spid="266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fade">
                                      <p:cBhvr>
                                        <p:cTn id="13" dur="1000"/>
                                        <p:tgtEl>
                                          <p:spTgt spid="26629"/>
                                        </p:tgtEl>
                                      </p:cBhvr>
                                    </p:animEffect>
                                    <p:anim calcmode="lin" valueType="num">
                                      <p:cBhvr>
                                        <p:cTn id="14" dur="1000" fill="hold"/>
                                        <p:tgtEl>
                                          <p:spTgt spid="26629"/>
                                        </p:tgtEl>
                                        <p:attrNameLst>
                                          <p:attrName>ppt_x</p:attrName>
                                        </p:attrNameLst>
                                      </p:cBhvr>
                                      <p:tavLst>
                                        <p:tav tm="0">
                                          <p:val>
                                            <p:strVal val="#ppt_x"/>
                                          </p:val>
                                        </p:tav>
                                        <p:tav tm="100000">
                                          <p:val>
                                            <p:strVal val="#ppt_x"/>
                                          </p:val>
                                        </p:tav>
                                      </p:tavLst>
                                    </p:anim>
                                    <p:anim calcmode="lin" valueType="num">
                                      <p:cBhvr>
                                        <p:cTn id="15" dur="1000" fill="hold"/>
                                        <p:tgtEl>
                                          <p:spTgt spid="266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628"/>
                                        </p:tgtEl>
                                        <p:attrNameLst>
                                          <p:attrName>style.visibility</p:attrName>
                                        </p:attrNameLst>
                                      </p:cBhvr>
                                      <p:to>
                                        <p:strVal val="visible"/>
                                      </p:to>
                                    </p:set>
                                    <p:anim calcmode="lin" valueType="num">
                                      <p:cBhvr additive="base">
                                        <p:cTn id="20" dur="2000" fill="hold"/>
                                        <p:tgtEl>
                                          <p:spTgt spid="26628"/>
                                        </p:tgtEl>
                                        <p:attrNameLst>
                                          <p:attrName>ppt_x</p:attrName>
                                        </p:attrNameLst>
                                      </p:cBhvr>
                                      <p:tavLst>
                                        <p:tav tm="0">
                                          <p:val>
                                            <p:strVal val="#ppt_x"/>
                                          </p:val>
                                        </p:tav>
                                        <p:tav tm="100000">
                                          <p:val>
                                            <p:strVal val="#ppt_x"/>
                                          </p:val>
                                        </p:tav>
                                      </p:tavLst>
                                    </p:anim>
                                    <p:anim calcmode="lin" valueType="num">
                                      <p:cBhvr additive="base">
                                        <p:cTn id="21" dur="20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fade">
                                      <p:cBhvr>
                                        <p:cTn id="26" dur="2000"/>
                                        <p:tgtEl>
                                          <p:spTgt spid="26630"/>
                                        </p:tgtEl>
                                      </p:cBhvr>
                                    </p:animEffect>
                                    <p:anim calcmode="lin" valueType="num">
                                      <p:cBhvr>
                                        <p:cTn id="27" dur="2000" fill="hold"/>
                                        <p:tgtEl>
                                          <p:spTgt spid="26630"/>
                                        </p:tgtEl>
                                        <p:attrNameLst>
                                          <p:attrName>ppt_x</p:attrName>
                                        </p:attrNameLst>
                                      </p:cBhvr>
                                      <p:tavLst>
                                        <p:tav tm="0">
                                          <p:val>
                                            <p:strVal val="#ppt_x"/>
                                          </p:val>
                                        </p:tav>
                                        <p:tav tm="100000">
                                          <p:val>
                                            <p:strVal val="#ppt_x"/>
                                          </p:val>
                                        </p:tav>
                                      </p:tavLst>
                                    </p:anim>
                                    <p:anim calcmode="lin" valueType="num">
                                      <p:cBhvr>
                                        <p:cTn id="28" dur="2000" fill="hold"/>
                                        <p:tgtEl>
                                          <p:spTgt spid="266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26626"/>
                                        </p:tgtEl>
                                        <p:attrNameLst>
                                          <p:attrName>style.visibility</p:attrName>
                                        </p:attrNameLst>
                                      </p:cBhvr>
                                      <p:to>
                                        <p:strVal val="visible"/>
                                      </p:to>
                                    </p:set>
                                    <p:anim calcmode="lin" valueType="num">
                                      <p:cBhvr>
                                        <p:cTn id="33" dur="2000" fill="hold"/>
                                        <p:tgtEl>
                                          <p:spTgt spid="26626"/>
                                        </p:tgtEl>
                                        <p:attrNameLst>
                                          <p:attrName>ppt_w</p:attrName>
                                        </p:attrNameLst>
                                      </p:cBhvr>
                                      <p:tavLst>
                                        <p:tav tm="0">
                                          <p:val>
                                            <p:fltVal val="0"/>
                                          </p:val>
                                        </p:tav>
                                        <p:tav tm="100000">
                                          <p:val>
                                            <p:strVal val="#ppt_w"/>
                                          </p:val>
                                        </p:tav>
                                      </p:tavLst>
                                    </p:anim>
                                    <p:anim calcmode="lin" valueType="num">
                                      <p:cBhvr>
                                        <p:cTn id="34" dur="2000" fill="hold"/>
                                        <p:tgtEl>
                                          <p:spTgt spid="26626"/>
                                        </p:tgtEl>
                                        <p:attrNameLst>
                                          <p:attrName>ppt_h</p:attrName>
                                        </p:attrNameLst>
                                      </p:cBhvr>
                                      <p:tavLst>
                                        <p:tav tm="0">
                                          <p:val>
                                            <p:fltVal val="0"/>
                                          </p:val>
                                        </p:tav>
                                        <p:tav tm="100000">
                                          <p:val>
                                            <p:strVal val="#ppt_h"/>
                                          </p:val>
                                        </p:tav>
                                      </p:tavLst>
                                    </p:anim>
                                    <p:animEffect transition="in" filter="fade">
                                      <p:cBhvr>
                                        <p:cTn id="35" dur="2000"/>
                                        <p:tgtEl>
                                          <p:spTgt spid="26626"/>
                                        </p:tgtEl>
                                      </p:cBhvr>
                                    </p:animEffect>
                                    <p:anim calcmode="lin" valueType="num">
                                      <p:cBhvr>
                                        <p:cTn id="36" dur="2000" fill="hold"/>
                                        <p:tgtEl>
                                          <p:spTgt spid="26626"/>
                                        </p:tgtEl>
                                        <p:attrNameLst>
                                          <p:attrName>ppt_x</p:attrName>
                                        </p:attrNameLst>
                                      </p:cBhvr>
                                      <p:tavLst>
                                        <p:tav tm="0">
                                          <p:val>
                                            <p:fltVal val="0.5"/>
                                          </p:val>
                                        </p:tav>
                                        <p:tav tm="100000">
                                          <p:val>
                                            <p:strVal val="#ppt_x"/>
                                          </p:val>
                                        </p:tav>
                                      </p:tavLst>
                                    </p:anim>
                                    <p:anim calcmode="lin" valueType="num">
                                      <p:cBhvr>
                                        <p:cTn id="37" dur="2000" fill="hold"/>
                                        <p:tgtEl>
                                          <p:spTgt spid="26626"/>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1000"/>
                                        <p:tgtEl>
                                          <p:spTgt spid="26627"/>
                                        </p:tgtEl>
                                        <p:attrNameLst>
                                          <p:attrName>ppt_w</p:attrName>
                                        </p:attrNameLst>
                                      </p:cBhvr>
                                      <p:tavLst>
                                        <p:tav tm="0">
                                          <p:val>
                                            <p:strVal val="ppt_w"/>
                                          </p:val>
                                        </p:tav>
                                        <p:tav tm="100000">
                                          <p:val>
                                            <p:fltVal val="0"/>
                                          </p:val>
                                        </p:tav>
                                      </p:tavLst>
                                    </p:anim>
                                    <p:anim calcmode="lin" valueType="num">
                                      <p:cBhvr>
                                        <p:cTn id="42" dur="1000"/>
                                        <p:tgtEl>
                                          <p:spTgt spid="26627"/>
                                        </p:tgtEl>
                                        <p:attrNameLst>
                                          <p:attrName>ppt_h</p:attrName>
                                        </p:attrNameLst>
                                      </p:cBhvr>
                                      <p:tavLst>
                                        <p:tav tm="0">
                                          <p:val>
                                            <p:strVal val="ppt_h"/>
                                          </p:val>
                                        </p:tav>
                                        <p:tav tm="100000">
                                          <p:val>
                                            <p:fltVal val="0"/>
                                          </p:val>
                                        </p:tav>
                                      </p:tavLst>
                                    </p:anim>
                                    <p:animEffect transition="out" filter="fade">
                                      <p:cBhvr>
                                        <p:cTn id="43" dur="1000"/>
                                        <p:tgtEl>
                                          <p:spTgt spid="26627"/>
                                        </p:tgtEl>
                                      </p:cBhvr>
                                    </p:animEffect>
                                    <p:set>
                                      <p:cBhvr>
                                        <p:cTn id="44" dur="1" fill="hold">
                                          <p:stCondLst>
                                            <p:cond delay="999"/>
                                          </p:stCondLst>
                                        </p:cTn>
                                        <p:tgtEl>
                                          <p:spTgt spid="26627"/>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1000"/>
                                        <p:tgtEl>
                                          <p:spTgt spid="26629"/>
                                        </p:tgtEl>
                                        <p:attrNameLst>
                                          <p:attrName>ppt_w</p:attrName>
                                        </p:attrNameLst>
                                      </p:cBhvr>
                                      <p:tavLst>
                                        <p:tav tm="0">
                                          <p:val>
                                            <p:strVal val="ppt_w"/>
                                          </p:val>
                                        </p:tav>
                                        <p:tav tm="100000">
                                          <p:val>
                                            <p:fltVal val="0"/>
                                          </p:val>
                                        </p:tav>
                                      </p:tavLst>
                                    </p:anim>
                                    <p:anim calcmode="lin" valueType="num">
                                      <p:cBhvr>
                                        <p:cTn id="47" dur="1000"/>
                                        <p:tgtEl>
                                          <p:spTgt spid="26629"/>
                                        </p:tgtEl>
                                        <p:attrNameLst>
                                          <p:attrName>ppt_h</p:attrName>
                                        </p:attrNameLst>
                                      </p:cBhvr>
                                      <p:tavLst>
                                        <p:tav tm="0">
                                          <p:val>
                                            <p:strVal val="ppt_h"/>
                                          </p:val>
                                        </p:tav>
                                        <p:tav tm="100000">
                                          <p:val>
                                            <p:fltVal val="0"/>
                                          </p:val>
                                        </p:tav>
                                      </p:tavLst>
                                    </p:anim>
                                    <p:animEffect transition="out" filter="fade">
                                      <p:cBhvr>
                                        <p:cTn id="48" dur="1000"/>
                                        <p:tgtEl>
                                          <p:spTgt spid="26629"/>
                                        </p:tgtEl>
                                      </p:cBhvr>
                                    </p:animEffect>
                                    <p:set>
                                      <p:cBhvr>
                                        <p:cTn id="49" dur="1" fill="hold">
                                          <p:stCondLst>
                                            <p:cond delay="999"/>
                                          </p:stCondLst>
                                        </p:cTn>
                                        <p:tgtEl>
                                          <p:spTgt spid="26629"/>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1000"/>
                                        <p:tgtEl>
                                          <p:spTgt spid="26628"/>
                                        </p:tgtEl>
                                        <p:attrNameLst>
                                          <p:attrName>ppt_w</p:attrName>
                                        </p:attrNameLst>
                                      </p:cBhvr>
                                      <p:tavLst>
                                        <p:tav tm="0">
                                          <p:val>
                                            <p:strVal val="ppt_w"/>
                                          </p:val>
                                        </p:tav>
                                        <p:tav tm="100000">
                                          <p:val>
                                            <p:fltVal val="0"/>
                                          </p:val>
                                        </p:tav>
                                      </p:tavLst>
                                    </p:anim>
                                    <p:anim calcmode="lin" valueType="num">
                                      <p:cBhvr>
                                        <p:cTn id="52" dur="1000"/>
                                        <p:tgtEl>
                                          <p:spTgt spid="26628"/>
                                        </p:tgtEl>
                                        <p:attrNameLst>
                                          <p:attrName>ppt_h</p:attrName>
                                        </p:attrNameLst>
                                      </p:cBhvr>
                                      <p:tavLst>
                                        <p:tav tm="0">
                                          <p:val>
                                            <p:strVal val="ppt_h"/>
                                          </p:val>
                                        </p:tav>
                                        <p:tav tm="100000">
                                          <p:val>
                                            <p:fltVal val="0"/>
                                          </p:val>
                                        </p:tav>
                                      </p:tavLst>
                                    </p:anim>
                                    <p:animEffect transition="out" filter="fade">
                                      <p:cBhvr>
                                        <p:cTn id="53" dur="1000"/>
                                        <p:tgtEl>
                                          <p:spTgt spid="26628"/>
                                        </p:tgtEl>
                                      </p:cBhvr>
                                    </p:animEffect>
                                    <p:set>
                                      <p:cBhvr>
                                        <p:cTn id="54" dur="1" fill="hold">
                                          <p:stCondLst>
                                            <p:cond delay="999"/>
                                          </p:stCondLst>
                                        </p:cTn>
                                        <p:tgtEl>
                                          <p:spTgt spid="26628"/>
                                        </p:tgtEl>
                                        <p:attrNameLst>
                                          <p:attrName>style.visibility</p:attrName>
                                        </p:attrNameLst>
                                      </p:cBhvr>
                                      <p:to>
                                        <p:strVal val="hidden"/>
                                      </p:to>
                                    </p:set>
                                  </p:childTnLst>
                                </p:cTn>
                              </p:par>
                              <p:par>
                                <p:cTn id="55" presetID="53" presetClass="exit" presetSubtype="32" fill="hold" nodeType="withEffect">
                                  <p:stCondLst>
                                    <p:cond delay="0"/>
                                  </p:stCondLst>
                                  <p:childTnLst>
                                    <p:anim calcmode="lin" valueType="num">
                                      <p:cBhvr>
                                        <p:cTn id="56" dur="1000"/>
                                        <p:tgtEl>
                                          <p:spTgt spid="26630"/>
                                        </p:tgtEl>
                                        <p:attrNameLst>
                                          <p:attrName>ppt_w</p:attrName>
                                        </p:attrNameLst>
                                      </p:cBhvr>
                                      <p:tavLst>
                                        <p:tav tm="0">
                                          <p:val>
                                            <p:strVal val="ppt_w"/>
                                          </p:val>
                                        </p:tav>
                                        <p:tav tm="100000">
                                          <p:val>
                                            <p:fltVal val="0"/>
                                          </p:val>
                                        </p:tav>
                                      </p:tavLst>
                                    </p:anim>
                                    <p:anim calcmode="lin" valueType="num">
                                      <p:cBhvr>
                                        <p:cTn id="57" dur="1000"/>
                                        <p:tgtEl>
                                          <p:spTgt spid="26630"/>
                                        </p:tgtEl>
                                        <p:attrNameLst>
                                          <p:attrName>ppt_h</p:attrName>
                                        </p:attrNameLst>
                                      </p:cBhvr>
                                      <p:tavLst>
                                        <p:tav tm="0">
                                          <p:val>
                                            <p:strVal val="ppt_h"/>
                                          </p:val>
                                        </p:tav>
                                        <p:tav tm="100000">
                                          <p:val>
                                            <p:fltVal val="0"/>
                                          </p:val>
                                        </p:tav>
                                      </p:tavLst>
                                    </p:anim>
                                    <p:animEffect transition="out" filter="fade">
                                      <p:cBhvr>
                                        <p:cTn id="58" dur="1000"/>
                                        <p:tgtEl>
                                          <p:spTgt spid="26630"/>
                                        </p:tgtEl>
                                      </p:cBhvr>
                                    </p:animEffect>
                                    <p:set>
                                      <p:cBhvr>
                                        <p:cTn id="59" dur="1" fill="hold">
                                          <p:stCondLst>
                                            <p:cond delay="999"/>
                                          </p:stCondLst>
                                        </p:cTn>
                                        <p:tgtEl>
                                          <p:spTgt spid="26630"/>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1000"/>
                                        <p:tgtEl>
                                          <p:spTgt spid="26626"/>
                                        </p:tgtEl>
                                        <p:attrNameLst>
                                          <p:attrName>ppt_w</p:attrName>
                                        </p:attrNameLst>
                                      </p:cBhvr>
                                      <p:tavLst>
                                        <p:tav tm="0">
                                          <p:val>
                                            <p:strVal val="ppt_w"/>
                                          </p:val>
                                        </p:tav>
                                        <p:tav tm="100000">
                                          <p:val>
                                            <p:fltVal val="0"/>
                                          </p:val>
                                        </p:tav>
                                      </p:tavLst>
                                    </p:anim>
                                    <p:anim calcmode="lin" valueType="num">
                                      <p:cBhvr>
                                        <p:cTn id="62" dur="1000"/>
                                        <p:tgtEl>
                                          <p:spTgt spid="26626"/>
                                        </p:tgtEl>
                                        <p:attrNameLst>
                                          <p:attrName>ppt_h</p:attrName>
                                        </p:attrNameLst>
                                      </p:cBhvr>
                                      <p:tavLst>
                                        <p:tav tm="0">
                                          <p:val>
                                            <p:strVal val="ppt_h"/>
                                          </p:val>
                                        </p:tav>
                                        <p:tav tm="100000">
                                          <p:val>
                                            <p:fltVal val="0"/>
                                          </p:val>
                                        </p:tav>
                                      </p:tavLst>
                                    </p:anim>
                                    <p:animEffect transition="out" filter="fade">
                                      <p:cBhvr>
                                        <p:cTn id="63" dur="1000"/>
                                        <p:tgtEl>
                                          <p:spTgt spid="26626"/>
                                        </p:tgtEl>
                                      </p:cBhvr>
                                    </p:animEffect>
                                    <p:set>
                                      <p:cBhvr>
                                        <p:cTn id="64" dur="1" fill="hold">
                                          <p:stCondLst>
                                            <p:cond delay="999"/>
                                          </p:stCondLst>
                                        </p:cTn>
                                        <p:tgtEl>
                                          <p:spTgt spid="2662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26631"/>
                                        </p:tgtEl>
                                        <p:attrNameLst>
                                          <p:attrName>style.visibility</p:attrName>
                                        </p:attrNameLst>
                                      </p:cBhvr>
                                      <p:to>
                                        <p:strVal val="visible"/>
                                      </p:to>
                                    </p:set>
                                    <p:animEffect transition="in" filter="circle(in)">
                                      <p:cBhvr>
                                        <p:cTn id="69" dur="2000"/>
                                        <p:tgtEl>
                                          <p:spTgt spid="26631"/>
                                        </p:tgtEl>
                                      </p:cBhvr>
                                    </p:animEffect>
                                  </p:childTnLst>
                                </p:cTn>
                              </p:par>
                              <p:par>
                                <p:cTn id="70" presetID="47"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7" name="Picture 19" descr="http://www.precisionnutrition.com/wordpress/wp-content/uploads/2013/02/coffee-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536" y="2178751"/>
            <a:ext cx="3111936" cy="2698049"/>
          </a:xfrm>
          <a:prstGeom prst="rect">
            <a:avLst/>
          </a:prstGeom>
          <a:noFill/>
          <a:extLst>
            <a:ext uri="{909E8E84-426E-40DD-AFC4-6F175D3DCCD1}">
              <a14:hiddenFill xmlns:a14="http://schemas.microsoft.com/office/drawing/2010/main">
                <a:solidFill>
                  <a:srgbClr val="FFFFFF"/>
                </a:solidFill>
              </a14:hiddenFill>
            </a:ext>
          </a:extLst>
        </p:spPr>
      </p:pic>
      <p:sp>
        <p:nvSpPr>
          <p:cNvPr id="17410" name="AutoShape 1"/>
          <p:cNvSpPr>
            <a:spLocks/>
          </p:cNvSpPr>
          <p:nvPr/>
        </p:nvSpPr>
        <p:spPr bwMode="auto">
          <a:xfrm>
            <a:off x="597744" y="1705788"/>
            <a:ext cx="3698875" cy="736600"/>
          </a:xfrm>
          <a:custGeom>
            <a:avLst/>
            <a:gdLst>
              <a:gd name="T0" fmla="*/ 1849438 w 21600"/>
              <a:gd name="T1" fmla="*/ 368300 h 21600"/>
              <a:gd name="T2" fmla="*/ 1849438 w 21600"/>
              <a:gd name="T3" fmla="*/ 368300 h 21600"/>
              <a:gd name="T4" fmla="*/ 1849438 w 21600"/>
              <a:gd name="T5" fmla="*/ 368300 h 21600"/>
              <a:gd name="T6" fmla="*/ 1849438 w 21600"/>
              <a:gd name="T7" fmla="*/ 36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3800">
                <a:solidFill>
                  <a:srgbClr val="FFFFFF"/>
                </a:solidFill>
                <a:latin typeface="Helvetica Light" charset="0"/>
                <a:ea typeface="Helvetica Light" charset="0"/>
                <a:cs typeface="Helvetica Light" charset="0"/>
                <a:sym typeface="Helvetica Light" charset="0"/>
              </a:defRPr>
            </a:lvl1pPr>
            <a:lvl2pPr marL="742950" indent="-285750"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s-ES" altLang="es-ES" sz="5000" dirty="0" err="1" smtClean="0">
                <a:solidFill>
                  <a:srgbClr val="79AF35"/>
                </a:solidFill>
                <a:latin typeface="ヒラギノ角ゴ ProN W3" charset="0"/>
                <a:ea typeface="ヒラギノ角ゴ ProN W3" charset="0"/>
                <a:cs typeface="ヒラギノ角ゴ ProN W3" charset="0"/>
                <a:sym typeface="ヒラギノ角ゴ ProN W3" charset="0"/>
              </a:rPr>
              <a:t>Enjoy</a:t>
            </a:r>
            <a:r>
              <a:rPr lang="es-ES" altLang="es-ES" sz="5000" dirty="0" smtClean="0">
                <a:solidFill>
                  <a:srgbClr val="79AF35"/>
                </a:solidFill>
                <a:latin typeface="ヒラギノ角ゴ ProN W3" charset="0"/>
                <a:ea typeface="ヒラギノ角ゴ ProN W3" charset="0"/>
                <a:cs typeface="ヒラギノ角ゴ ProN W3" charset="0"/>
                <a:sym typeface="ヒラギノ角ゴ ProN W3" charset="0"/>
              </a:rPr>
              <a:t> </a:t>
            </a:r>
            <a:r>
              <a:rPr lang="es-ES" altLang="es-ES" sz="5000" dirty="0" err="1" smtClean="0">
                <a:solidFill>
                  <a:srgbClr val="79AF35"/>
                </a:solidFill>
                <a:latin typeface="ヒラギノ角ゴ ProN W3" charset="0"/>
                <a:ea typeface="ヒラギノ角ゴ ProN W3" charset="0"/>
                <a:cs typeface="ヒラギノ角ゴ ProN W3" charset="0"/>
                <a:sym typeface="ヒラギノ角ゴ ProN W3" charset="0"/>
              </a:rPr>
              <a:t>coffee</a:t>
            </a:r>
            <a:r>
              <a:rPr lang="es-ES" altLang="es-ES" sz="5000" dirty="0" smtClean="0">
                <a:solidFill>
                  <a:srgbClr val="79AF35"/>
                </a:solidFill>
                <a:latin typeface="ヒラギノ角ゴ ProN W3" charset="0"/>
                <a:ea typeface="ヒラギノ角ゴ ProN W3" charset="0"/>
                <a:cs typeface="ヒラギノ角ゴ ProN W3" charset="0"/>
                <a:sym typeface="ヒラギノ角ゴ ProN W3" charset="0"/>
              </a:rPr>
              <a:t>¡</a:t>
            </a:r>
            <a:endParaRPr lang="es-ES" altLang="es-ES" dirty="0"/>
          </a:p>
        </p:txBody>
      </p:sp>
      <p:sp>
        <p:nvSpPr>
          <p:cNvPr id="3" name="2 Rectángulo"/>
          <p:cNvSpPr/>
          <p:nvPr/>
        </p:nvSpPr>
        <p:spPr>
          <a:xfrm>
            <a:off x="4558184" y="6865738"/>
            <a:ext cx="2237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eaLnBrk="0"/>
            <a:r>
              <a:rPr lang="en-US" sz="2000" i="1" dirty="0" smtClean="0">
                <a:solidFill>
                  <a:srgbClr val="79AF35"/>
                </a:solidFill>
                <a:latin typeface="ヒラギノ角ゴ ProN W3" charset="0"/>
                <a:ea typeface="ヒラギノ角ゴ ProN W3" charset="0"/>
                <a:cs typeface="ヒラギノ角ゴ ProN W3" charset="0"/>
              </a:rPr>
              <a:t>cristianmatti.com</a:t>
            </a:r>
            <a:endParaRPr lang="es-ES" sz="2000" i="1" dirty="0">
              <a:solidFill>
                <a:srgbClr val="79AF35"/>
              </a:solidFill>
              <a:latin typeface="ヒラギノ角ゴ ProN W3" charset="0"/>
              <a:ea typeface="ヒラギノ角ゴ ProN W3" charset="0"/>
              <a:cs typeface="ヒラギノ角ゴ ProN W3" charset="0"/>
            </a:endParaRPr>
          </a:p>
        </p:txBody>
      </p:sp>
      <p:sp>
        <p:nvSpPr>
          <p:cNvPr id="2" name="AutoShape 8" descr="data:image/jpeg;base64,/9j/4AAQSkZJRgABAQAAAQABAAD/2wCEAAkGBxEPEA8PDw0QEA8ODw4NFBAQDw8NDxAQFREYFhQSFBcYHSggGBolGxQTITEhJSkrLi8uGR8zODM4NygtLjcBCgoKDg0OGxAQGzcmICQ2LSwsLC0wKywsLCwsNC0sLCwsLCw3LCwsLCwsLCwtLCwsLCwsLCwsLCwsLC0sLCwsLP/AABEIAOEA4QMBEQACEQEDEQH/xAAbAAEAAgMBAQAAAAAAAAAAAAAABQYCAwQBB//EAD4QAAIBAQIHDQYGAwEBAAAAAAABAgMEEQUGITFRYZESExQWMjNBU3FygZKxIlKCobLRFSM0QnPBYpPh8CT/xAAaAQEBAQEBAQEAAAAAAAAAAAAABAUDAgEG/8QANBEBAAIBAQUGBQQBBAMAAAAAAAECAxEEEjEyUQUTFCEzcRUiQVKRNGGBobEjQtHwweHx/9oADAMBAAIRAxEAPwD7iAAAAAAAAAAAAAAAAAAAAAAAAAAAAAAAAAAAAAAAAAAAAAAAAAAAAAAAAAAAAAAAAAAAAAAAAAAAAAAAAAAAAAAAAAAAAAAAAAAAAAAAAAAAAAAAAAAAAAAAAAAAAAAAAAAAAAAAAAAAAAAwq1YwW6lJRS6ZNJfM+xEzOkPNrRWNbToj6uHrPHJvjl3Yto7Rs2Sfoltt2GPqw4xWfTPyM++FyPnxDD1/o4xWfTPyMeFyHxDD1/o4xWfTPyMeFyHxDD1/o4xWfTPyMeFyHxDD1/o4xWfTPyMeFyHxDD1/o4xWfTPyMeFyHxDD1/o4xWfTPyMeFyHxDD1/o4xWfTPyMeFyHxDD1/o4xWfTPyMeFyHxDD1/o4xWfTPyMeFyHxDD1/o4xWfTPyMeFyHxDD1/o4xWfTPyMeFyHxDD1/plDGCzv97WtxkkJ2bJH0fY2/DP1SFCvCor4TjJaYtM42rNfKYU0vW8a1nVsPL2AAAAAAAAAAAABwYWwnGzx96cuTH+3qO2HDOSf2TbTtNcNf3VapKpaHu6s210aF2LoL43ccaVhjz3mad68slRhHOl2yynzetL1uUrxeb5T/x2DSz5vYzfKerYN2xvYzfKerYN2xvYzfKerYN2xvYzfKerYN2xvYzfKerYN2xvYzfKerYN2xvYzfKerYN2xvYzfKerYN2xvYzfKerYN2xvYzfKerYN2xvYzfKerYNLG9jZb3TlmS8MjPmtofd2luDWqc6T3dKbTWjP/wBR63q3jS0PG7fHO9SVkwLhdV1uJ5KqXhJaV9iLPg3POODV2Ta4yxu24/5SpOtAAAAAAAAAADCrUUYyk8iinJ9iV7PsRrOkPNrRWJmfopU6jr1ZVJ5m82hdETU0jHWKwwJmc2Sb2e2mvuciz+h8rXV9yZN3yhwyk3lbvZ2jyTTOvEPr4AeAAPQAAAAAAAABM+Dss1ov9mWfoek5Xpp5wpx5NfKSsnTlGpDI00+xis70bsvl4mlovVcrDaVVpwqL9yv7Hma23mbkpuWmrew5IyUi0fVvPDoAAAAAAAAAIzGKpubPO79zjHwbO+zRrkhJt1tMMq7QW5gnq3RZbzsy6fLTVwSd7bfSd4jRLM6zq8AASmC8DurdObcafR70uzQtZwy54p5RxWbPsk5Pmt5R/lYKGD6UOTSjfpaUpbWR2y3txlp02fHThVtnZ4PI6cGtcYs8xa0cJe5x0njEIy3YBhJN0vYlozxf2O9NptHN5pM2w0tGtPKf6VytSlCTjJNSTuaZbExMawybVms6SwPr4AAAAAAAASMXu4dqu8Thy2Vx89EzipUvpTj7s/VE21x80Su7OtrjmOkpslaAAAAAAAAAAisZv0770PUo2X1EW3+jP8K9U5v4UWRzM23puE7JQDswVZN+qqL5K9qXdXR80c8t9yurvs+LvMkRPD6rglcsmRLwSMxvcGrduXJuS0s9eUcXnWZ4HtrpUtWY+awaWhnTqbr7CY0fa21ReMNjUob6l7VPPrj/AMKNnyaW3eqLbsMWpvxxj/CslzIAAAAAAAAO6x8nxZxycVOLlTOKnIq99ehNtfGF/Z3Lb3TpI0QAAAAAAAABFYy/p33oepRsvqItv9Gf4V6pzfgiyOZm25HEdkwBPYrx519Psr1JNqnhDS7PjmlM2l3Reu5EteK+8+TRuz1o8bxuxobz2jL21rT9BMeRWfmb68N1CcXmlGUdqPFZ0mJdLxrWYUdGto/OAAAH0AAAAHbZOT4s434qMXKmcVORV769Cba+ML+zuW3unSRogAAAAAAAACKxl/TvvQ9SjZfUR7f6M/wr9Tm/BFkczMtyOK47Ji4CexYzVe2P9ke1fRp9n8LJa2cnxRPTitycri3R00cdXu6Ghqzs0r5x8fRny3B6pPzQkDioauDw6uHkiet63V47unSPwcHh1cPLEb1up3dOkfg4PDq4eWI3rdTu6dI/DXWsFKfKpQ7VFRe1HqMl44S82wY7cawhMJYFcE5075RWVxzyXZpRVi2je8rM7Psc0jep5wiClCXALgOyycnxZxvxUYuVNYq8ir316E218YX9nctvdOEjRAAAAAAAAAEJje2rLK53Pd0/qK9i9X8s3tWZjZp06x/lW6lZqlfn9mOcsisTdlWyTGLVxxti6YvwynecaaNoj6w2xtEX07ch53JdIy0n6rFivJNVbnflj/ZDtXGGt2dMTFtErbeR4onpxXZeVH3nZMXgZQm071nR8mNX2J084bVap6fkjzuQ995Zmq0/e+SPmkPW9bqOvP3vkhuwb9urB2qen5I+7kPPeWZ07a/3ZVqyM+Tj6Ptcs/V2p3q9ZmclHFVsOWRUql6yRqXyWhPpXzW00MF5tXToxtsxRjvrHCUXKtFfuXqUbsoZyUj6tcrZHoTfyPUY5c52iv0dditDcXkuyvWcctdLKcGWbU1TWJUm4Vr3f+YvpJtujS1fZd2PaZpfXqshC2AAAAAAAAABCY4fpZd+n9RXsXq/lm9rfpp94VetzXwxLq+ox8nooy4pZ+hcDRbcRs1fth6Mztv41b3YvC/8JzCvN/EiPFzNXaORD7sp0Q7xuxobxvg0N43waG893waPu883waG8b4NHzeN2NDeS2CJ3xkn0S9UT5o0lZs061lG46006EJdMaiu8U7zvsM/PMfsh7YrE4YnpKlXGq/OaFwNElg/kPtZNm5mhsvIn8Sebrfyr6SXb+avs0exuS/uspA2QAAAAAAAABC43/pZd+n6lexeqze1f00+8KvW5r4UW19RkZPRRpUzwC14j5q/bD0Zm7fxq3uxuF/4TeGOa+KJJh5mntPIg7ytnl4C8BeAvAXgLwPbwJ/BtBwhlzye6erUR5Lb1mlgpuV80FjtaLo0qXTKTqPsSuXzfyLNgr5zZl9s5PlrT+VSNJgAEjYOQ+1k2bmX7NyJ/Enm638i+kk27mr7NLsfkv7rIQtgAAAAAAAAAQuN36WXfp+pVsXqs7tX9PPvCr1ua+FF1fUY9/RRxUhALXiRmrdsPRmbt/Grc7G4X/hM4a5r4okuHmae1emgbytml4G+w01OpGDvud+bI8kW/6PF5mtdYdMVYteKyl/winpltX2J+/st8LQ/CKemW1fYd/Y8LQ/CKemW1fYd/Y8LQ/CKemW1fYd/Y8LRus9hpwd6jl0t3s8WyWtxdKYaU84hnbLVCjB1Kkrox2t6FpYpSbzuw+5ctcVZtafJ88wnbZV6sqkunIl7sVmRt4scY6xWH5LaM85sk3n/sOU6OIBIWDkPtZNm5l2zciwYlcit/IvpJNu5q+zS7H5L+6xkLXAAAAAAAAAELjb+ml36fqVbH6rO7U/Tz7wrFbmvhRdXnZF/SR9xSgLgLViTmrdsPRmdt/Grd7H4X/hL4c5r4okuDnaO1+mr15YzNS8GrswQ/zqfxfQznm5Jdtm9WP+/RZSFrAAABx4QqV4r8ilCb/wAp7n5dO1HXHGOZ+edE+e2aI/0qxPvP/f8AMKNhW0Vpz/8Ao3SlHNFrcqK1L+zXw0pWvyPzO05M17/6vHo47jqmLgFwHfYeS+1k+XmXbPyJ/EvkVv5F9JJt3NX2aXZHJf3WMha4AAAAAAAAAhsbf00u/T9SrY/VZ3an6efeFXq834Iurzsi/pOApQgFpxKzVu2HozO2/wD2tzsfhf8AhLYd5l96PqS4OdobZ6auXlzK1LwaunBtZQqwlJ3RW6vfbFr+znlrM0mIdsF4rkiZWD8So9bH5kfdX6NPxGL7j8So9bH5jur9DxGL7j8So9bH5jur9DxGL7j8So9bH5jur9DxGL7m6jaIT5E4y7Gr9h5tW1eMPdclbcstGE8HQtEHGay/tnd7UXq+x7xZbY51hy2jZqZ67tv4nooNss0qU5U5r2ou7U10NambNLxesWh+Vy4rYrzS3GGk9uYB3WLkvtZNl5luz8iwYmcit/IvpJdu5q+zS7I5Le6xELXAAAAAAAAAENjZ+ml34epVsfqs/tT9PPvCsVeb8EXV52Pf0nCUogCw4mVbqlWHvQjJfC7n9SIdur8sS1+yL6XtXrGv4/8AqxYUpbujUSz3bpeDv/ogxTpeJbG0V3scwqV5o6MTUvBqXg1Lwal4NS8GpeDVlTquLUotprM0fJiJ8pfa2ms6wteDLXv1NS/cnuZdq/8AIz8tNy2ja2fL3lNUHjlZl+VVSy3um9fTH0kWbDfjX+WV2vi5cke3/H/lWDRYoB22PkvtZNl5lmDlT+JvIrfyL6SXbuavs0+yeS3usRC1gAAAAAAAABD41/ppd+HqVbH6rP7T/Tz7wq9Xm/BF1edj39NxFCMA7ME2vea0Kj5Kd0u68jOWbHv0mqjZc3c5YvPD6+z6AsvYzEfrFUwvYnRm2l7Em3F6P8TRw5N+P3Ym04Zx2/aXBedtE2peNDUvGhqXjQ1Lxoal40NS8aGqxYsxe9zfQ53LwSvIdq5ohq7BE7kz+7Xje/yIrTUXoz3sXPPs59qz/ox7qeaj88Adlj5L7WT5eZZg5VgxN5Fb+RfSS7dzQ0uyeS3usJC1gAAAAAAAABD41fppd+HqVbH6rP7T/Tz7wrFTm/BF1edkX9NxFCMAAWvFnCylFUKj9uOSDf7o+72ozdrwaTv14fVu9nbXFo7q/H6funa1GM4uM4pxfQyKtprOsNS9IvGlkDbMX5Jt0pJr3ZZGvHpLKbVH+6GZl2C0edJRtTBteOejPwW69DvGWk/VJbZ8scay18Dq9RV/1z+x936dY/Lz3OT7Z/EnA6vUVf8AXP7Dfp1j8nc5Ptn8ScDq9RV/1z+w36dY/J3OT7Z/EnA6vUVf9c/sN+nWPydzk+2fxLrseB6tRrdRdOPS5K5+CznO+eleHm7YtjyXnzjSP3Wmz0I04qEVcoq7/pBa02nWWzSkUrFYVPGq2qpUVOLvVK9O7Nu3n2XXbTS2PHu13p+rC7TzRfJFI/2/5QZYzADssnJ8WT5eZXg5U/idyK38i+kl23mhp9k8lvdYSFqgAAAAAAAACKxnhfZp6nCXheU7JOmWEPaNdcE/wq1P2oXari63y2Y9fmpo42ijVJo8uAXAerJlWRrLes4I8liwXjI4pQrpyWbfFlfxLp7UQ5dj186fhrbN2nMRu5fz/wArDZrZTq83UjLUnl2EN8dqc0NbHmx5OWdW88OoAAAAMalRRV8pKKXS2kj7ETPlD5a0VjWVfwvjEknCg75PI6nQu7pZbh2SeN/wydq7RiI3cXHr/wAKuzRYry4BcB201uYeF5Nad6yusbtE/ifC6lUfvVPSKJttn54hpdlRMY5n90+RNQAAAAAAAAAa7TRVSE4PNOLi/FHqtpraJh4yUi9ZrP1UTcOlOVKeRxd3jp8TXtpesWh+arE4rzjs8r0b8qz6D5jvp5SZcevnDmuO6YAAAPLgaNqrzWapNdk5I87tej3GS8cJn8veEz6yfnl9xuV6PveX+6fzJwmfWT88vuNyvQ7y/wB0/mThM+sn55fcbleh3l/un8ycJn1k/PL7jcr0O8v90/mWucnLLJtvS22/meoiI4PEzM8XgfAABvoUel7Dle/0h3x4/rLKu22oRV7bSuXS+hHzHGnzS9ZZmZ3YXbBdk3mlCn0pXvvPK/mzKzX37zZ+h2bD3WKKOo5u4AAAAAAAAAAROHMEKut3C5VYrwktD+5Ts+0d3Ok8EO2bHGaN6vN/lVm5U3uKkWmtKuaNCaxaNasXetSd28Mmoy0P1PGtqvelLMeDx1nrvLPPdVODx1jvLHdVODx1jvLHdVODx1jvLHdVODx1jvLHdVODx1jvLHdVODx1jvLHdVODx1jvLHdVODx1jvLHdVODx1jvLHdVODx1jvLHdVODx1jvLHdVZKEY6PE871rPUVpVjKq29zBNt5Fcr34I9Rj087PM5JnyqsWAcC73dVqr8z9sc+41vWR7RtG98teDU2LYtz/Uycfp+3/tOkbTAAAAAAAAAAAAA0Wqx06quqQUvk12NZUe6ZLU5ZcsuHHljS8aoqrizSb9mc46skimNtv9YRW7LxTwmYYcWIddPZE++Nt0efhdPuk4sQ66eyI8bbofC6fdJxYh109kR423Q+F0+6TixDrp7Ijxtuh8Lp90nFiHXT2RHjbdD4XT7pOLEOunsiPG26Hwun3ScWIddPZEeNt0PhdPuk4sQ66eyI8bbofC6fdJxYh109kR423Q+F0+6TixDrp7Ijxtuh8Lp90nFiHXT2RHjbdD4XT7pOLEOunsiPG26Hwun3SyhixTvy1Jvyo+TttvpD7HZeP6zKTseD6VHm6aT953yltZPfLe/NKzFs+PFyQ6jm7g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6469063"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10" descr="data:image/jpeg;base64,/9j/4AAQSkZJRgABAQAAAQABAAD/2wCEAAkGBxEPEA8PDw0QEA8ODw4NFBAQDw8NDxAQFREYFhQSFBcYHSggGBolGxQTITEhJSkrLi8uGR8zODM4NygtLjcBCgoKDg0OGxAQGzcmICQ2LSwsLC0wKywsLCwsNC0sLCwsLCw3LCwsLCwsLCwtLCwsLCwsLCwsLCwsLC0sLCwsLP/AABEIAOEA4QMBEQACEQEDEQH/xAAbAAEAAgMBAQAAAAAAAAAAAAAABQYCAwQBB//EAD4QAAIBAQIHDQYGAwEBAAAAAAABAgMEEQUGITFRYZESExQWMjNBU3FygZKxIlKCobLRFSM0QnPBYpPh8CT/xAAaAQEBAQEBAQEAAAAAAAAAAAAABAUDAgEG/8QANBEBAAIBAQUGBQQBBAMAAAAAAAECAxEEEjEyUQUTFCEzcRUiQVKRNGGBobEjQtHwweHx/9oADAMBAAIRAxEAPwD7iAAAAAAAAAAAAAAAAAAAAAAAAAAAAAAAAAAAAAAAAAAAAAAAAAAAAAAAAAAAAAAAAAAAAAAAAAAAAAAAAAAAAAAAAAAAAAAAAAAAAAAAAAAAAAAAAAAAAAAAAAAAAAAAAAAAAAAAAAAAAAAwq1YwW6lJRS6ZNJfM+xEzOkPNrRWNbToj6uHrPHJvjl3Yto7Rs2Sfoltt2GPqw4xWfTPyM++FyPnxDD1/o4xWfTPyMeFyHxDD1/o4xWfTPyMeFyHxDD1/o4xWfTPyMeFyHxDD1/o4xWfTPyMeFyHxDD1/o4xWfTPyMeFyHxDD1/o4xWfTPyMeFyHxDD1/o4xWfTPyMeFyHxDD1/o4xWfTPyMeFyHxDD1/o4xWfTPyMeFyHxDD1/o4xWfTPyMeFyHxDD1/o4xWfTPyMeFyHxDD1/plDGCzv97WtxkkJ2bJH0fY2/DP1SFCvCor4TjJaYtM42rNfKYU0vW8a1nVsPL2AAAAAAAAAAAABwYWwnGzx96cuTH+3qO2HDOSf2TbTtNcNf3VapKpaHu6s210aF2LoL43ccaVhjz3mad68slRhHOl2yynzetL1uUrxeb5T/x2DSz5vYzfKerYN2xvYzfKerYN2xvYzfKerYN2xvYzfKerYN2xvYzfKerYN2xvYzfKerYN2xvYzfKerYN2xvYzfKerYN2xvYzfKerYN2xvYzfKerYN2xvYzfKerYNLG9jZb3TlmS8MjPmtofd2luDWqc6T3dKbTWjP/wBR63q3jS0PG7fHO9SVkwLhdV1uJ5KqXhJaV9iLPg3POODV2Ta4yxu24/5SpOtAAAAAAAAAADCrUUYyk8iinJ9iV7PsRrOkPNrRWJmfopU6jr1ZVJ5m82hdETU0jHWKwwJmc2Sb2e2mvuciz+h8rXV9yZN3yhwyk3lbvZ2jyTTOvEPr4AeAAPQAAAAAAAABM+Dss1ov9mWfoek5Xpp5wpx5NfKSsnTlGpDI00+xis70bsvl4mlovVcrDaVVpwqL9yv7Hma23mbkpuWmrew5IyUi0fVvPDoAAAAAAAAAIzGKpubPO79zjHwbO+zRrkhJt1tMMq7QW5gnq3RZbzsy6fLTVwSd7bfSd4jRLM6zq8AASmC8DurdObcafR70uzQtZwy54p5RxWbPsk5Pmt5R/lYKGD6UOTSjfpaUpbWR2y3txlp02fHThVtnZ4PI6cGtcYs8xa0cJe5x0njEIy3YBhJN0vYlozxf2O9NptHN5pM2w0tGtPKf6VytSlCTjJNSTuaZbExMawybVms6SwPr4AAAAAAAASMXu4dqu8Thy2Vx89EzipUvpTj7s/VE21x80Su7OtrjmOkpslaAAAAAAAAAAisZv0770PUo2X1EW3+jP8K9U5v4UWRzM23puE7JQDswVZN+qqL5K9qXdXR80c8t9yurvs+LvMkRPD6rglcsmRLwSMxvcGrduXJuS0s9eUcXnWZ4HtrpUtWY+awaWhnTqbr7CY0fa21ReMNjUob6l7VPPrj/AMKNnyaW3eqLbsMWpvxxj/CslzIAAAAAAAAO6x8nxZxycVOLlTOKnIq99ehNtfGF/Z3Lb3TpI0QAAAAAAAABFYy/p33oepRsvqItv9Gf4V6pzfgiyOZm25HEdkwBPYrx519Psr1JNqnhDS7PjmlM2l3Reu5EteK+8+TRuz1o8bxuxobz2jL21rT9BMeRWfmb68N1CcXmlGUdqPFZ0mJdLxrWYUdGto/OAAAH0AAAAHbZOT4s434qMXKmcVORV769Cba+ML+zuW3unSRogAAAAAAAACKxl/TvvQ9SjZfUR7f6M/wr9Tm/BFkczMtyOK47Ji4CexYzVe2P9ke1fRp9n8LJa2cnxRPTitycri3R00cdXu6Ghqzs0r5x8fRny3B6pPzQkDioauDw6uHkiet63V47unSPwcHh1cPLEb1up3dOkfg4PDq4eWI3rdTu6dI/DXWsFKfKpQ7VFRe1HqMl44S82wY7cawhMJYFcE5075RWVxzyXZpRVi2je8rM7Psc0jep5wiClCXALgOyycnxZxvxUYuVNYq8ir316E218YX9nctvdOEjRAAAAAAAAAEJje2rLK53Pd0/qK9i9X8s3tWZjZp06x/lW6lZqlfn9mOcsisTdlWyTGLVxxti6YvwynecaaNoj6w2xtEX07ch53JdIy0n6rFivJNVbnflj/ZDtXGGt2dMTFtErbeR4onpxXZeVH3nZMXgZQm071nR8mNX2J084bVap6fkjzuQ995Zmq0/e+SPmkPW9bqOvP3vkhuwb9urB2qen5I+7kPPeWZ07a/3ZVqyM+Tj6Ptcs/V2p3q9ZmclHFVsOWRUql6yRqXyWhPpXzW00MF5tXToxtsxRjvrHCUXKtFfuXqUbsoZyUj6tcrZHoTfyPUY5c52iv0dditDcXkuyvWcctdLKcGWbU1TWJUm4Vr3f+YvpJtujS1fZd2PaZpfXqshC2AAAAAAAAABCY4fpZd+n9RXsXq/lm9rfpp94VetzXwxLq+ox8nooy4pZ+hcDRbcRs1fth6Mztv41b3YvC/8JzCvN/EiPFzNXaORD7sp0Q7xuxobxvg0N43waG893waPu883waG8b4NHzeN2NDeS2CJ3xkn0S9UT5o0lZs061lG46006EJdMaiu8U7zvsM/PMfsh7YrE4YnpKlXGq/OaFwNElg/kPtZNm5mhsvIn8Sebrfyr6SXb+avs0exuS/uspA2QAAAAAAAABC43/pZd+n6lexeqze1f00+8KvW5r4UW19RkZPRRpUzwC14j5q/bD0Zm7fxq3uxuF/4TeGOa+KJJh5mntPIg7ytnl4C8BeAvAXgLwPbwJ/BtBwhlzye6erUR5Lb1mlgpuV80FjtaLo0qXTKTqPsSuXzfyLNgr5zZl9s5PlrT+VSNJgAEjYOQ+1k2bmX7NyJ/Enm638i+kk27mr7NLsfkv7rIQtgAAAAAAAAAQuN36WXfp+pVsXqs7tX9PPvCr1ua+FF1fUY9/RRxUhALXiRmrdsPRmbt/Grc7G4X/hM4a5r4okuHmae1emgbytml4G+w01OpGDvud+bI8kW/6PF5mtdYdMVYteKyl/winpltX2J+/st8LQ/CKemW1fYd/Y8LQ/CKemW1fYd/Y8LQ/CKemW1fYd/Y8LRus9hpwd6jl0t3s8WyWtxdKYaU84hnbLVCjB1Kkrox2t6FpYpSbzuw+5ctcVZtafJ88wnbZV6sqkunIl7sVmRt4scY6xWH5LaM85sk3n/sOU6OIBIWDkPtZNm5l2zciwYlcit/IvpJNu5q+zS7H5L+6xkLXAAAAAAAAAELjb+ml36fqVbH6rO7U/Tz7wrFbmvhRdXnZF/SR9xSgLgLViTmrdsPRmdt/Grd7H4X/hL4c5r4okuDnaO1+mr15YzNS8GrswQ/zqfxfQznm5Jdtm9WP+/RZSFrAAABx4QqV4r8ilCb/wAp7n5dO1HXHGOZ+edE+e2aI/0qxPvP/f8AMKNhW0Vpz/8Ao3SlHNFrcqK1L+zXw0pWvyPzO05M17/6vHo47jqmLgFwHfYeS+1k+XmXbPyJ/EvkVv5F9JJt3NX2aXZHJf3WMha4AAAAAAAAAhsbf00u/T9SrY/VZ3an6efeFXq834Iurzsi/pOApQgFpxKzVu2HozO2/wD2tzsfhf8AhLYd5l96PqS4OdobZ6auXlzK1LwaunBtZQqwlJ3RW6vfbFr+znlrM0mIdsF4rkiZWD8So9bH5kfdX6NPxGL7j8So9bH5jur9DxGL7j8So9bH5jur9DxGL7j8So9bH5jur9DxGL7m6jaIT5E4y7Gr9h5tW1eMPdclbcstGE8HQtEHGay/tnd7UXq+x7xZbY51hy2jZqZ67tv4nooNss0qU5U5r2ou7U10NambNLxesWh+Vy4rYrzS3GGk9uYB3WLkvtZNl5luz8iwYmcit/IvpJdu5q+zS7I5Le6xELXAAAAAAAAAENjZ+ml34epVsfqs/tT9PPvCsVeb8EXV52Pf0nCUogCw4mVbqlWHvQjJfC7n9SIdur8sS1+yL6XtXrGv4/8AqxYUpbujUSz3bpeDv/ogxTpeJbG0V3scwqV5o6MTUvBqXg1Lwal4NS8GpeDVlTquLUotprM0fJiJ8pfa2ms6wteDLXv1NS/cnuZdq/8AIz8tNy2ja2fL3lNUHjlZl+VVSy3um9fTH0kWbDfjX+WV2vi5cke3/H/lWDRYoB22PkvtZNl5lmDlT+JvIrfyL6SXbuavs0+yeS3usRC1gAAAAAAAABD41/ppd+HqVbH6rP7T/Tz7wq9Xm/BF1edj39NxFCMA7ME2vea0Kj5Kd0u68jOWbHv0mqjZc3c5YvPD6+z6AsvYzEfrFUwvYnRm2l7Em3F6P8TRw5N+P3Ym04Zx2/aXBedtE2peNDUvGhqXjQ1Lxoal40NS8aGqxYsxe9zfQ53LwSvIdq5ohq7BE7kz+7Xje/yIrTUXoz3sXPPs59qz/ox7qeaj88Adlj5L7WT5eZZg5VgxN5Fb+RfSS7dzQ0uyeS3usJC1gAAAAAAAABD41fppd+HqVbH6rP7T/Tz7wrFTm/BF1edkX9NxFCMAAWvFnCylFUKj9uOSDf7o+72ozdrwaTv14fVu9nbXFo7q/H6funa1GM4uM4pxfQyKtprOsNS9IvGlkDbMX5Jt0pJr3ZZGvHpLKbVH+6GZl2C0edJRtTBteOejPwW69DvGWk/VJbZ8scay18Dq9RV/1z+x936dY/Lz3OT7Z/EnA6vUVf8AXP7Dfp1j8nc5Ptn8ScDq9RV/1z+w36dY/J3OT7Z/EnA6vUVf9c/sN+nWPydzk+2fxLrseB6tRrdRdOPS5K5+CznO+eleHm7YtjyXnzjSP3Wmz0I04qEVcoq7/pBa02nWWzSkUrFYVPGq2qpUVOLvVK9O7Nu3n2XXbTS2PHu13p+rC7TzRfJFI/2/5QZYzADssnJ8WT5eZXg5U/idyK38i+kl23mhp9k8lvdYSFqgAAAAAAAACKxnhfZp6nCXheU7JOmWEPaNdcE/wq1P2oXari63y2Y9fmpo42ijVJo8uAXAerJlWRrLes4I8liwXjI4pQrpyWbfFlfxLp7UQ5dj186fhrbN2nMRu5fz/wArDZrZTq83UjLUnl2EN8dqc0NbHmx5OWdW88OoAAAAMalRRV8pKKXS2kj7ETPlD5a0VjWVfwvjEknCg75PI6nQu7pZbh2SeN/wydq7RiI3cXHr/wAKuzRYry4BcB201uYeF5Nad6yusbtE/ifC6lUfvVPSKJttn54hpdlRMY5n90+RNQAAAAAAAAAa7TRVSE4PNOLi/FHqtpraJh4yUi9ZrP1UTcOlOVKeRxd3jp8TXtpesWh+arE4rzjs8r0b8qz6D5jvp5SZcevnDmuO6YAAAPLgaNqrzWapNdk5I87tej3GS8cJn8veEz6yfnl9xuV6PveX+6fzJwmfWT88vuNyvQ7y/wB0/mThM+sn55fcbleh3l/un8ycJn1k/PL7jcr0O8v90/mWucnLLJtvS22/meoiI4PEzM8XgfAABvoUel7Dle/0h3x4/rLKu22oRV7bSuXS+hHzHGnzS9ZZmZ3YXbBdk3mlCn0pXvvPK/mzKzX37zZ+h2bD3WKKOo5u4AAAAAAAAAAROHMEKut3C5VYrwktD+5Ts+0d3Ok8EO2bHGaN6vN/lVm5U3uKkWmtKuaNCaxaNasXetSd28Mmoy0P1PGtqvelLMeDx1nrvLPPdVODx1jvLHdVODx1jvLHdVODx1jvLHdVODx1jvLHdVODx1jvLHdVODx1jvLHdVODx1jvLHdVODx1jvLHdVODx1jvLHdVODx1jvLHdVODx1jvLHdVZKEY6PE871rPUVpVjKq29zBNt5Fcr34I9Rj087PM5JnyqsWAcC73dVqr8z9sc+41vWR7RtG98teDU2LYtz/Uycfp+3/tOkbTAAAAAAAAAAAAA0Wqx06quqQUvk12NZUe6ZLU5ZcsuHHljS8aoqrizSb9mc46skimNtv9YRW7LxTwmYYcWIddPZE++Nt0efhdPuk4sQ66eyI8bbofC6fdJxYh109kR423Q+F0+6TixDrp7Ijxtuh8Lp90nFiHXT2RHjbdD4XT7pOLEOunsiPG26Hwun3ScWIddPZEeNt0PhdPuk4sQ66eyI8bbofC6fdJxYh109kR423Q+F0+6TixDrp7Ijxtuh8Lp90nFiHXT2RHjbdD4XT7pOLEOunsiPG26Hwun3SyhixTvy1Jvyo+TttvpD7HZeP6zKTseD6VHm6aT953yltZPfLe/NKzFs+PFyQ6jm7g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6621463"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12" descr="data:image/jpeg;base64,/9j/4AAQSkZJRgABAQAAAQABAAD/2wCEAAkGBxEPEA8PDw0QEA8ODw4NFBAQDw8NDxAQFREYFhQSFBcYHSggGBolGxQTITEhJSkrLi8uGR8zODM4NygtLjcBCgoKDg0OGxAQGzcmICQ2LSwsLC0wKywsLCwsNC0sLCwsLCw3LCwsLCwsLCwtLCwsLCwsLCwsLCwsLC0sLCwsLP/AABEIAOEA4QMBEQACEQEDEQH/xAAbAAEAAgMBAQAAAAAAAAAAAAAABQYCAwQBB//EAD4QAAIBAQIHDQYGAwEBAAAAAAABAgMEEQUGITFRYZESExQWMjNBU3FygZKxIlKCobLRFSM0QnPBYpPh8CT/xAAaAQEBAQEBAQEAAAAAAAAAAAAABAUDAgEG/8QANBEBAAIBAQUGBQQBBAMAAAAAAAECAxEEEjEyUQUTFCEzcRUiQVKRNGGBobEjQtHwweHx/9oADAMBAAIRAxEAPwD7iAAAAAAAAAAAAAAAAAAAAAAAAAAAAAAAAAAAAAAAAAAAAAAAAAAAAAAAAAAAAAAAAAAAAAAAAAAAAAAAAAAAAAAAAAAAAAAAAAAAAAAAAAAAAAAAAAAAAAAAAAAAAAAAAAAAAAAAAAAAAAAwq1YwW6lJRS6ZNJfM+xEzOkPNrRWNbToj6uHrPHJvjl3Yto7Rs2Sfoltt2GPqw4xWfTPyM++FyPnxDD1/o4xWfTPyMeFyHxDD1/o4xWfTPyMeFyHxDD1/o4xWfTPyMeFyHxDD1/o4xWfTPyMeFyHxDD1/o4xWfTPyMeFyHxDD1/o4xWfTPyMeFyHxDD1/o4xWfTPyMeFyHxDD1/o4xWfTPyMeFyHxDD1/o4xWfTPyMeFyHxDD1/o4xWfTPyMeFyHxDD1/o4xWfTPyMeFyHxDD1/plDGCzv97WtxkkJ2bJH0fY2/DP1SFCvCor4TjJaYtM42rNfKYU0vW8a1nVsPL2AAAAAAAAAAAABwYWwnGzx96cuTH+3qO2HDOSf2TbTtNcNf3VapKpaHu6s210aF2LoL43ccaVhjz3mad68slRhHOl2yynzetL1uUrxeb5T/x2DSz5vYzfKerYN2xvYzfKerYN2xvYzfKerYN2xvYzfKerYN2xvYzfKerYN2xvYzfKerYN2xvYzfKerYN2xvYzfKerYN2xvYzfKerYN2xvYzfKerYN2xvYzfKerYNLG9jZb3TlmS8MjPmtofd2luDWqc6T3dKbTWjP/wBR63q3jS0PG7fHO9SVkwLhdV1uJ5KqXhJaV9iLPg3POODV2Ta4yxu24/5SpOtAAAAAAAAAADCrUUYyk8iinJ9iV7PsRrOkPNrRWJmfopU6jr1ZVJ5m82hdETU0jHWKwwJmc2Sb2e2mvuciz+h8rXV9yZN3yhwyk3lbvZ2jyTTOvEPr4AeAAPQAAAAAAAABM+Dss1ov9mWfoek5Xpp5wpx5NfKSsnTlGpDI00+xis70bsvl4mlovVcrDaVVpwqL9yv7Hma23mbkpuWmrew5IyUi0fVvPDoAAAAAAAAAIzGKpubPO79zjHwbO+zRrkhJt1tMMq7QW5gnq3RZbzsy6fLTVwSd7bfSd4jRLM6zq8AASmC8DurdObcafR70uzQtZwy54p5RxWbPsk5Pmt5R/lYKGD6UOTSjfpaUpbWR2y3txlp02fHThVtnZ4PI6cGtcYs8xa0cJe5x0njEIy3YBhJN0vYlozxf2O9NptHN5pM2w0tGtPKf6VytSlCTjJNSTuaZbExMawybVms6SwPr4AAAAAAAASMXu4dqu8Thy2Vx89EzipUvpTj7s/VE21x80Su7OtrjmOkpslaAAAAAAAAAAisZv0770PUo2X1EW3+jP8K9U5v4UWRzM23puE7JQDswVZN+qqL5K9qXdXR80c8t9yurvs+LvMkRPD6rglcsmRLwSMxvcGrduXJuS0s9eUcXnWZ4HtrpUtWY+awaWhnTqbr7CY0fa21ReMNjUob6l7VPPrj/AMKNnyaW3eqLbsMWpvxxj/CslzIAAAAAAAAO6x8nxZxycVOLlTOKnIq99ehNtfGF/Z3Lb3TpI0QAAAAAAAABFYy/p33oepRsvqItv9Gf4V6pzfgiyOZm25HEdkwBPYrx519Psr1JNqnhDS7PjmlM2l3Reu5EteK+8+TRuz1o8bxuxobz2jL21rT9BMeRWfmb68N1CcXmlGUdqPFZ0mJdLxrWYUdGto/OAAAH0AAAAHbZOT4s434qMXKmcVORV769Cba+ML+zuW3unSRogAAAAAAAACKxl/TvvQ9SjZfUR7f6M/wr9Tm/BFkczMtyOK47Ji4CexYzVe2P9ke1fRp9n8LJa2cnxRPTitycri3R00cdXu6Ghqzs0r5x8fRny3B6pPzQkDioauDw6uHkiet63V47unSPwcHh1cPLEb1up3dOkfg4PDq4eWI3rdTu6dI/DXWsFKfKpQ7VFRe1HqMl44S82wY7cawhMJYFcE5075RWVxzyXZpRVi2je8rM7Psc0jep5wiClCXALgOyycnxZxvxUYuVNYq8ir316E218YX9nctvdOEjRAAAAAAAAAEJje2rLK53Pd0/qK9i9X8s3tWZjZp06x/lW6lZqlfn9mOcsisTdlWyTGLVxxti6YvwynecaaNoj6w2xtEX07ch53JdIy0n6rFivJNVbnflj/ZDtXGGt2dMTFtErbeR4onpxXZeVH3nZMXgZQm071nR8mNX2J084bVap6fkjzuQ995Zmq0/e+SPmkPW9bqOvP3vkhuwb9urB2qen5I+7kPPeWZ07a/3ZVqyM+Tj6Ptcs/V2p3q9ZmclHFVsOWRUql6yRqXyWhPpXzW00MF5tXToxtsxRjvrHCUXKtFfuXqUbsoZyUj6tcrZHoTfyPUY5c52iv0dditDcXkuyvWcctdLKcGWbU1TWJUm4Vr3f+YvpJtujS1fZd2PaZpfXqshC2AAAAAAAAABCY4fpZd+n9RXsXq/lm9rfpp94VetzXwxLq+ox8nooy4pZ+hcDRbcRs1fth6Mztv41b3YvC/8JzCvN/EiPFzNXaORD7sp0Q7xuxobxvg0N43waG893waPu883waG8b4NHzeN2NDeS2CJ3xkn0S9UT5o0lZs061lG46006EJdMaiu8U7zvsM/PMfsh7YrE4YnpKlXGq/OaFwNElg/kPtZNm5mhsvIn8Sebrfyr6SXb+avs0exuS/uspA2QAAAAAAAABC43/pZd+n6lexeqze1f00+8KvW5r4UW19RkZPRRpUzwC14j5q/bD0Zm7fxq3uxuF/4TeGOa+KJJh5mntPIg7ytnl4C8BeAvAXgLwPbwJ/BtBwhlzye6erUR5Lb1mlgpuV80FjtaLo0qXTKTqPsSuXzfyLNgr5zZl9s5PlrT+VSNJgAEjYOQ+1k2bmX7NyJ/Enm638i+kk27mr7NLsfkv7rIQtgAAAAAAAAAQuN36WXfp+pVsXqs7tX9PPvCr1ua+FF1fUY9/RRxUhALXiRmrdsPRmbt/Grc7G4X/hM4a5r4okuHmae1emgbytml4G+w01OpGDvud+bI8kW/6PF5mtdYdMVYteKyl/winpltX2J+/st8LQ/CKemW1fYd/Y8LQ/CKemW1fYd/Y8LQ/CKemW1fYd/Y8LRus9hpwd6jl0t3s8WyWtxdKYaU84hnbLVCjB1Kkrox2t6FpYpSbzuw+5ctcVZtafJ88wnbZV6sqkunIl7sVmRt4scY6xWH5LaM85sk3n/sOU6OIBIWDkPtZNm5l2zciwYlcit/IvpJNu5q+zS7H5L+6xkLXAAAAAAAAAELjb+ml36fqVbH6rO7U/Tz7wrFbmvhRdXnZF/SR9xSgLgLViTmrdsPRmdt/Grd7H4X/hL4c5r4okuDnaO1+mr15YzNS8GrswQ/zqfxfQznm5Jdtm9WP+/RZSFrAAABx4QqV4r8ilCb/wAp7n5dO1HXHGOZ+edE+e2aI/0qxPvP/f8AMKNhW0Vpz/8Ao3SlHNFrcqK1L+zXw0pWvyPzO05M17/6vHo47jqmLgFwHfYeS+1k+XmXbPyJ/EvkVv5F9JJt3NX2aXZHJf3WMha4AAAAAAAAAhsbf00u/T9SrY/VZ3an6efeFXq834Iurzsi/pOApQgFpxKzVu2HozO2/wD2tzsfhf8AhLYd5l96PqS4OdobZ6auXlzK1LwaunBtZQqwlJ3RW6vfbFr+znlrM0mIdsF4rkiZWD8So9bH5kfdX6NPxGL7j8So9bH5jur9DxGL7j8So9bH5jur9DxGL7j8So9bH5jur9DxGL7m6jaIT5E4y7Gr9h5tW1eMPdclbcstGE8HQtEHGay/tnd7UXq+x7xZbY51hy2jZqZ67tv4nooNss0qU5U5r2ou7U10NambNLxesWh+Vy4rYrzS3GGk9uYB3WLkvtZNl5luz8iwYmcit/IvpJdu5q+zS7I5Le6xELXAAAAAAAAAENjZ+ml34epVsfqs/tT9PPvCsVeb8EXV52Pf0nCUogCw4mVbqlWHvQjJfC7n9SIdur8sS1+yL6XtXrGv4/8AqxYUpbujUSz3bpeDv/ogxTpeJbG0V3scwqV5o6MTUvBqXg1Lwal4NS8GpeDVlTquLUotprM0fJiJ8pfa2ms6wteDLXv1NS/cnuZdq/8AIz8tNy2ja2fL3lNUHjlZl+VVSy3um9fTH0kWbDfjX+WV2vi5cke3/H/lWDRYoB22PkvtZNl5lmDlT+JvIrfyL6SXbuavs0+yeS3usRC1gAAAAAAAABD41/ppd+HqVbH6rP7T/Tz7wq9Xm/BF1edj39NxFCMA7ME2vea0Kj5Kd0u68jOWbHv0mqjZc3c5YvPD6+z6AsvYzEfrFUwvYnRm2l7Em3F6P8TRw5N+P3Ym04Zx2/aXBedtE2peNDUvGhqXjQ1Lxoal40NS8aGqxYsxe9zfQ53LwSvIdq5ohq7BE7kz+7Xje/yIrTUXoz3sXPPs59qz/ox7qeaj88Adlj5L7WT5eZZg5VgxN5Fb+RfSS7dzQ0uyeS3usJC1gAAAAAAAABD41fppd+HqVbH6rP7T/Tz7wrFTm/BF1edkX9NxFCMAAWvFnCylFUKj9uOSDf7o+72ozdrwaTv14fVu9nbXFo7q/H6funa1GM4uM4pxfQyKtprOsNS9IvGlkDbMX5Jt0pJr3ZZGvHpLKbVH+6GZl2C0edJRtTBteOejPwW69DvGWk/VJbZ8scay18Dq9RV/1z+x936dY/Lz3OT7Z/EnA6vUVf8AXP7Dfp1j8nc5Ptn8ScDq9RV/1z+w36dY/J3OT7Z/EnA6vUVf9c/sN+nWPydzk+2fxLrseB6tRrdRdOPS5K5+CznO+eleHm7YtjyXnzjSP3Wmz0I04qEVcoq7/pBa02nWWzSkUrFYVPGq2qpUVOLvVK9O7Nu3n2XXbTS2PHu13p+rC7TzRfJFI/2/5QZYzADssnJ8WT5eZXg5U/idyK38i+kl23mhp9k8lvdYSFqgAAAAAAAACKxnhfZp6nCXheU7JOmWEPaNdcE/wq1P2oXari63y2Y9fmpo42ijVJo8uAXAerJlWRrLes4I8liwXjI4pQrpyWbfFlfxLp7UQ5dj186fhrbN2nMRu5fz/wArDZrZTq83UjLUnl2EN8dqc0NbHmx5OWdW88OoAAAAMalRRV8pKKXS2kj7ETPlD5a0VjWVfwvjEknCg75PI6nQu7pZbh2SeN/wydq7RiI3cXHr/wAKuzRYry4BcB201uYeF5Nad6yusbtE/ifC6lUfvVPSKJttn54hpdlRMY5n90+RNQAAAAAAAAAa7TRVSE4PNOLi/FHqtpraJh4yUi9ZrP1UTcOlOVKeRxd3jp8TXtpesWh+arE4rzjs8r0b8qz6D5jvp5SZcevnDmuO6YAAAPLgaNqrzWapNdk5I87tej3GS8cJn8veEz6yfnl9xuV6PveX+6fzJwmfWT88vuNyvQ7y/wB0/mThM+sn55fcbleh3l/un8ycJn1k/PL7jcr0O8v90/mWucnLLJtvS22/meoiI4PEzM8XgfAABvoUel7Dle/0h3x4/rLKu22oRV7bSuXS+hHzHGnzS9ZZmZ3YXbBdk3mlCn0pXvvPK/mzKzX37zZ+h2bD3WKKOo5u4AAAAAAAAAAROHMEKut3C5VYrwktD+5Ts+0d3Ok8EO2bHGaN6vN/lVm5U3uKkWmtKuaNCaxaNasXetSd28Mmoy0P1PGtqvelLMeDx1nrvLPPdVODx1jvLHdVODx1jvLHdVODx1jvLHdVODx1jvLHdVODx1jvLHdVODx1jvLHdVODx1jvLHdVODx1jvLHdVODx1jvLHdVODx1jvLHdVODx1jvLHdVZKEY6PE871rPUVpVjKq29zBNt5Fcr34I9Rj087PM5JnyqsWAcC73dVqr8z9sc+41vWR7RtG98teDU2LYtz/Uycfp+3/tOkbTAAAAAAAAAAAAA0Wqx06quqQUvk12NZUe6ZLU5ZcsuHHljS8aoqrizSb9mc46skimNtv9YRW7LxTwmYYcWIddPZE++Nt0efhdPuk4sQ66eyI8bbofC6fdJxYh109kR423Q+F0+6TixDrp7Ijxtuh8Lp90nFiHXT2RHjbdD4XT7pOLEOunsiPG26Hwun3ScWIddPZEeNt0PhdPuk4sQ66eyI8bbofC6fdJxYh109kR423Q+F0+6TixDrp7Ijxtuh8Lp90nFiHXT2RHjbdD4XT7pOLEOunsiPG26Hwun3SyhixTvy1Jvyo+TttvpD7HZeP6zKTseD6VHm6aT953yltZPfLe/NKzFs+PFyQ6jm7g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6773863"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14" descr="http://www.iconarchive.com/download/i49180/yootheme/social-bookmark/social-twitter-box-blue.ico"/>
          <p:cNvSpPr>
            <a:spLocks noChangeAspect="1" noChangeArrowheads="1"/>
          </p:cNvSpPr>
          <p:nvPr/>
        </p:nvSpPr>
        <p:spPr bwMode="auto">
          <a:xfrm>
            <a:off x="6926263"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488" y="6896729"/>
            <a:ext cx="382395" cy="382395"/>
          </a:xfrm>
          <a:prstGeom prst="rect">
            <a:avLst/>
          </a:prstGeom>
        </p:spPr>
      </p:pic>
      <p:sp>
        <p:nvSpPr>
          <p:cNvPr id="12" name="11 Rectángulo"/>
          <p:cNvSpPr/>
          <p:nvPr/>
        </p:nvSpPr>
        <p:spPr>
          <a:xfrm>
            <a:off x="7726536" y="6865738"/>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0"/>
            <a:r>
              <a:rPr lang="en-US" sz="2000" i="1" dirty="0">
                <a:solidFill>
                  <a:srgbClr val="79AF35"/>
                </a:solidFill>
                <a:latin typeface="ヒラギノ角ゴ ProN W3" charset="0"/>
                <a:ea typeface="ヒラギノ角ゴ ProN W3" charset="0"/>
                <a:cs typeface="ヒラギノ角ゴ ProN W3" charset="0"/>
              </a:rPr>
              <a:t>#</a:t>
            </a:r>
            <a:r>
              <a:rPr lang="en-US" sz="2000" i="1" dirty="0" err="1">
                <a:solidFill>
                  <a:srgbClr val="79AF35"/>
                </a:solidFill>
                <a:latin typeface="ヒラギノ角ゴ ProN W3" charset="0"/>
                <a:ea typeface="ヒラギノ角ゴ ProN W3" charset="0"/>
                <a:cs typeface="ヒラギノ角ゴ ProN W3" charset="0"/>
              </a:rPr>
              <a:t>iMatti</a:t>
            </a:r>
            <a:endParaRPr lang="es-ES" sz="2000" i="1" dirty="0">
              <a:solidFill>
                <a:srgbClr val="79AF35"/>
              </a:solidFill>
              <a:latin typeface="ヒラギノ角ゴ ProN W3" charset="0"/>
              <a:ea typeface="ヒラギノ角ゴ ProN W3" charset="0"/>
              <a:cs typeface="ヒラギノ角ゴ ProN W3" charset="0"/>
            </a:endParaRPr>
          </a:p>
        </p:txBody>
      </p:sp>
      <p:pic>
        <p:nvPicPr>
          <p:cNvPr id="17425"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2120" y="6831171"/>
            <a:ext cx="620668" cy="620668"/>
          </a:xfrm>
          <a:prstGeom prst="rect">
            <a:avLst/>
          </a:prstGeom>
          <a:noFill/>
          <a:ln>
            <a:noFill/>
          </a:ln>
          <a:extLst>
            <a:ext uri="{909E8E84-426E-40DD-AFC4-6F175D3DCCD1}">
              <a14:hiddenFill xmlns:a14="http://schemas.microsoft.com/office/drawing/2010/main">
                <a:gradFill rotWithShape="0">
                  <a:gsLst>
                    <a:gs pos="0">
                      <a:srgbClr val="074FB3"/>
                    </a:gs>
                    <a:gs pos="100000">
                      <a:srgbClr val="0C3280"/>
                    </a:gs>
                  </a:gsLst>
                  <a:lin ang="5400000"/>
                </a:gradFill>
              </a14:hiddenFill>
            </a:ext>
            <a:ext uri="{91240B29-F687-4F45-9708-019B960494DF}">
              <a14:hiddenLine xmlns:a14="http://schemas.microsoft.com/office/drawing/2010/main" w="12700" cap="flat" cmpd="sng">
                <a:solidFill>
                  <a:schemeClr val="tx1"/>
                </a:solidFill>
                <a:prstDash val="solid"/>
                <a:miter lim="0"/>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Tema de Office">
  <a:themeElements>
    <a:clrScheme name="">
      <a:dk1>
        <a:srgbClr val="FFFFFF"/>
      </a:dk1>
      <a:lt1>
        <a:srgbClr val="FFFFFF"/>
      </a:lt1>
      <a:dk2>
        <a:srgbClr val="D4D6D9"/>
      </a:dk2>
      <a:lt2>
        <a:srgbClr val="42464D"/>
      </a:lt2>
      <a:accent1>
        <a:srgbClr val="094EB3"/>
      </a:accent1>
      <a:accent2>
        <a:srgbClr val="1B8D14"/>
      </a:accent2>
      <a:accent3>
        <a:srgbClr val="FFFFFF"/>
      </a:accent3>
      <a:accent4>
        <a:srgbClr val="DADADA"/>
      </a:accent4>
      <a:accent5>
        <a:srgbClr val="AAB2D6"/>
      </a:accent5>
      <a:accent6>
        <a:srgbClr val="177F11"/>
      </a:accent6>
      <a:hlink>
        <a:srgbClr val="0000FF"/>
      </a:hlink>
      <a:folHlink>
        <a:srgbClr val="FF00FF"/>
      </a:folHlink>
    </a:clrScheme>
    <a:fontScheme name="Tema de Offic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FB3"/>
            </a:gs>
            <a:gs pos="100000">
              <a:srgbClr val="0C3280"/>
            </a:gs>
          </a:gsLst>
          <a:lin ang="5400000"/>
        </a:gradFill>
        <a:ln>
          <a:noFill/>
        </a:ln>
        <a:effectLst>
          <a:outerShdw blurRad="76200" algn="ctr" rotWithShape="0">
            <a:srgbClr val="000000">
              <a:alpha val="79999"/>
            </a:srgbClr>
          </a:outerShdw>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s-ES" sz="38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gradFill rotWithShape="0">
          <a:gsLst>
            <a:gs pos="0">
              <a:srgbClr val="074FB3"/>
            </a:gs>
            <a:gs pos="100000">
              <a:srgbClr val="0C3280"/>
            </a:gs>
          </a:gsLst>
          <a:lin ang="5400000"/>
        </a:gradFill>
        <a:ln>
          <a:noFill/>
        </a:ln>
        <a:effectLst>
          <a:outerShdw blurRad="76200" algn="ctr" rotWithShape="0">
            <a:srgbClr val="000000">
              <a:alpha val="79999"/>
            </a:srgbClr>
          </a:outerShdw>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s-ES" sz="38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3_Tema de Office">
  <a:themeElements>
    <a:clrScheme name="">
      <a:dk1>
        <a:srgbClr val="FFFFFF"/>
      </a:dk1>
      <a:lt1>
        <a:srgbClr val="FFFFFF"/>
      </a:lt1>
      <a:dk2>
        <a:srgbClr val="D4D6D9"/>
      </a:dk2>
      <a:lt2>
        <a:srgbClr val="42464D"/>
      </a:lt2>
      <a:accent1>
        <a:srgbClr val="094EB3"/>
      </a:accent1>
      <a:accent2>
        <a:srgbClr val="1B8D14"/>
      </a:accent2>
      <a:accent3>
        <a:srgbClr val="FFFFFF"/>
      </a:accent3>
      <a:accent4>
        <a:srgbClr val="DADADA"/>
      </a:accent4>
      <a:accent5>
        <a:srgbClr val="AAB2D6"/>
      </a:accent5>
      <a:accent6>
        <a:srgbClr val="177F11"/>
      </a:accent6>
      <a:hlink>
        <a:srgbClr val="0000FF"/>
      </a:hlink>
      <a:folHlink>
        <a:srgbClr val="FF00FF"/>
      </a:folHlink>
    </a:clrScheme>
    <a:fontScheme name="Tema de Offic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FB3"/>
            </a:gs>
            <a:gs pos="100000">
              <a:srgbClr val="0C3280"/>
            </a:gs>
          </a:gsLst>
          <a:lin ang="5400000"/>
        </a:gradFill>
        <a:ln>
          <a:noFill/>
        </a:ln>
        <a:effectLst>
          <a:outerShdw blurRad="76200" algn="ctr" rotWithShape="0">
            <a:srgbClr val="000000">
              <a:alpha val="79999"/>
            </a:srgbClr>
          </a:outerShdw>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s-ES" sz="38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gradFill rotWithShape="0">
          <a:gsLst>
            <a:gs pos="0">
              <a:srgbClr val="074FB3"/>
            </a:gs>
            <a:gs pos="100000">
              <a:srgbClr val="0C3280"/>
            </a:gs>
          </a:gsLst>
          <a:lin ang="5400000"/>
        </a:gradFill>
        <a:ln>
          <a:noFill/>
        </a:ln>
        <a:effectLst>
          <a:outerShdw blurRad="76200" algn="ctr" rotWithShape="0">
            <a:srgbClr val="000000">
              <a:alpha val="79999"/>
            </a:srgbClr>
          </a:outerShdw>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s-ES" sz="38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4_Tema de Office">
  <a:themeElements>
    <a:clrScheme name="">
      <a:dk1>
        <a:srgbClr val="FFFFFF"/>
      </a:dk1>
      <a:lt1>
        <a:srgbClr val="FFFFFF"/>
      </a:lt1>
      <a:dk2>
        <a:srgbClr val="D4D6D9"/>
      </a:dk2>
      <a:lt2>
        <a:srgbClr val="42464D"/>
      </a:lt2>
      <a:accent1>
        <a:srgbClr val="094EB3"/>
      </a:accent1>
      <a:accent2>
        <a:srgbClr val="1B8D14"/>
      </a:accent2>
      <a:accent3>
        <a:srgbClr val="FFFFFF"/>
      </a:accent3>
      <a:accent4>
        <a:srgbClr val="DADADA"/>
      </a:accent4>
      <a:accent5>
        <a:srgbClr val="AAB2D6"/>
      </a:accent5>
      <a:accent6>
        <a:srgbClr val="177F11"/>
      </a:accent6>
      <a:hlink>
        <a:srgbClr val="0000FF"/>
      </a:hlink>
      <a:folHlink>
        <a:srgbClr val="FF00FF"/>
      </a:folHlink>
    </a:clrScheme>
    <a:fontScheme name="Tema de Offic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FB3"/>
            </a:gs>
            <a:gs pos="100000">
              <a:srgbClr val="0C3280"/>
            </a:gs>
          </a:gsLst>
          <a:lin ang="5400000"/>
        </a:gradFill>
        <a:ln>
          <a:noFill/>
        </a:ln>
        <a:effectLst>
          <a:outerShdw blurRad="76200" algn="ctr" rotWithShape="0">
            <a:srgbClr val="000000">
              <a:alpha val="79999"/>
            </a:srgbClr>
          </a:outerShdw>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s-ES" sz="38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gradFill rotWithShape="0">
          <a:gsLst>
            <a:gs pos="0">
              <a:srgbClr val="074FB3"/>
            </a:gs>
            <a:gs pos="100000">
              <a:srgbClr val="0C3280"/>
            </a:gs>
          </a:gsLst>
          <a:lin ang="5400000"/>
        </a:gradFill>
        <a:ln>
          <a:noFill/>
        </a:ln>
        <a:effectLst>
          <a:outerShdw blurRad="76200" algn="ctr" rotWithShape="0">
            <a:srgbClr val="000000">
              <a:alpha val="79999"/>
            </a:srgbClr>
          </a:outerShdw>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s-ES" sz="38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Tema de Office">
  <a:themeElements>
    <a:clrScheme name="">
      <a:dk1>
        <a:srgbClr val="572E2D"/>
      </a:dk1>
      <a:lt1>
        <a:srgbClr val="2A5657"/>
      </a:lt1>
      <a:dk2>
        <a:srgbClr val="42464D"/>
      </a:dk2>
      <a:lt2>
        <a:srgbClr val="D4D6D9"/>
      </a:lt2>
      <a:accent1>
        <a:srgbClr val="094EB3"/>
      </a:accent1>
      <a:accent2>
        <a:srgbClr val="1B8D14"/>
      </a:accent2>
      <a:accent3>
        <a:srgbClr val="ACB4B4"/>
      </a:accent3>
      <a:accent4>
        <a:srgbClr val="492625"/>
      </a:accent4>
      <a:accent5>
        <a:srgbClr val="AAB2D6"/>
      </a:accent5>
      <a:accent6>
        <a:srgbClr val="177F11"/>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958</Words>
  <Application>Microsoft Office PowerPoint</Application>
  <PresentationFormat>Personalizado</PresentationFormat>
  <Paragraphs>211</Paragraphs>
  <Slides>9</Slides>
  <Notes>0</Notes>
  <HiddenSlides>0</HiddenSlides>
  <MMClips>0</MMClips>
  <ScaleCrop>false</ScaleCrop>
  <HeadingPairs>
    <vt:vector size="4" baseType="variant">
      <vt:variant>
        <vt:lpstr>Tema</vt:lpstr>
      </vt:variant>
      <vt:variant>
        <vt:i4>3</vt:i4>
      </vt:variant>
      <vt:variant>
        <vt:lpstr>Títulos de diapositiva</vt:lpstr>
      </vt:variant>
      <vt:variant>
        <vt:i4>9</vt:i4>
      </vt:variant>
    </vt:vector>
  </HeadingPairs>
  <TitlesOfParts>
    <vt:vector size="12" baseType="lpstr">
      <vt:lpstr>2_Tema de Office</vt:lpstr>
      <vt:lpstr>3_Tema de Office</vt:lpstr>
      <vt:lpstr>4_Tema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Crisitian</dc:creator>
  <cp:lastModifiedBy>Cristian</cp:lastModifiedBy>
  <cp:revision>38</cp:revision>
  <dcterms:modified xsi:type="dcterms:W3CDTF">2013-11-13T00:14:28Z</dcterms:modified>
</cp:coreProperties>
</file>